
<file path=[Content_Types].xml><?xml version="1.0" encoding="utf-8"?>
<Types xmlns="http://schemas.openxmlformats.org/package/2006/content-types">
  <Default Extension="jpeg" ContentType="image/jpeg"/>
  <Default Extension="m4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7" r:id="rId7"/>
    <p:sldId id="261" r:id="rId8"/>
    <p:sldId id="268" r:id="rId9"/>
    <p:sldId id="262" r:id="rId10"/>
    <p:sldId id="263" r:id="rId11"/>
    <p:sldId id="264" r:id="rId12"/>
    <p:sldId id="271" r:id="rId13"/>
    <p:sldId id="272" r:id="rId14"/>
    <p:sldId id="273" r:id="rId15"/>
    <p:sldId id="274" r:id="rId16"/>
    <p:sldId id="276" r:id="rId17"/>
    <p:sldId id="275" r:id="rId18"/>
    <p:sldId id="277" r:id="rId19"/>
    <p:sldId id="281" r:id="rId20"/>
    <p:sldId id="282" r:id="rId21"/>
    <p:sldId id="278" r:id="rId22"/>
    <p:sldId id="283" r:id="rId23"/>
    <p:sldId id="284" r:id="rId24"/>
    <p:sldId id="279" r:id="rId25"/>
    <p:sldId id="28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488" autoAdjust="0"/>
    <p:restoredTop sz="94660"/>
  </p:normalViewPr>
  <p:slideViewPr>
    <p:cSldViewPr snapToGrid="0">
      <p:cViewPr varScale="1">
        <p:scale>
          <a:sx n="87" d="100"/>
          <a:sy n="87" d="100"/>
        </p:scale>
        <p:origin x="32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v>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10/28/2020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medium.com/intuitive-deep-learning/build-your-first-convolutional-neural-network-to-recognize-images-84b9c78fe0ce" TargetMode="External"/><Relationship Id="rId2" Type="http://schemas.openxmlformats.org/officeDocument/2006/relationships/hyperlink" Target="https://blog.keras.io/building-powerful-image-classification-models-using-very-little-data.html" TargetMode="External"/><Relationship Id="rId1" Type="http://schemas.openxmlformats.org/officeDocument/2006/relationships/slideLayout" Target="../slideLayouts/slideLayout2.xml"/><Relationship Id="rId4" Type="http://schemas.openxmlformats.org/officeDocument/2006/relationships/hyperlink" Target="https://youtu.be/AACPaoDsd50"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stackoverflow.com/" TargetMode="External"/><Relationship Id="rId2" Type="http://schemas.openxmlformats.org/officeDocument/2006/relationships/hyperlink" Target="https://www.kaggle.com/" TargetMode="External"/><Relationship Id="rId1" Type="http://schemas.openxmlformats.org/officeDocument/2006/relationships/slideLayout" Target="../slideLayouts/slideLayout2.xml"/><Relationship Id="rId5" Type="http://schemas.openxmlformats.org/officeDocument/2006/relationships/hyperlink" Target="https://docs.opencv.org/master/index.html" TargetMode="External"/><Relationship Id="rId4" Type="http://schemas.openxmlformats.org/officeDocument/2006/relationships/hyperlink" Target="https://opencv-python-tutroals.readthedocs.io/en/latest/py_tutorials/py_imgproc/py_thresholding/py_thresholding.html#thresholding" TargetMode="External"/></Relationships>
</file>

<file path=ppt/slides/_rels/slide16.xml.rels><?xml version="1.0" encoding="UTF-8" standalone="yes"?>
<Relationships xmlns="http://schemas.openxmlformats.org/package/2006/relationships"><Relationship Id="rId2" Type="http://schemas.openxmlformats.org/officeDocument/2006/relationships/hyperlink" Target="https://pyautogui.readthedocs.io/en/latest/"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33DC1-546A-4A9C-A55D-EB2AA4B9CFD4}"/>
              </a:ext>
            </a:extLst>
          </p:cNvPr>
          <p:cNvSpPr>
            <a:spLocks noGrp="1"/>
          </p:cNvSpPr>
          <p:nvPr>
            <p:ph type="ctrTitle"/>
          </p:nvPr>
        </p:nvSpPr>
        <p:spPr>
          <a:xfrm>
            <a:off x="2738070" y="1027723"/>
            <a:ext cx="8791575" cy="2139340"/>
          </a:xfrm>
        </p:spPr>
        <p:txBody>
          <a:bodyPr>
            <a:normAutofit/>
          </a:bodyPr>
          <a:lstStyle/>
          <a:p>
            <a:r>
              <a:rPr lang="en-US" dirty="0"/>
              <a:t>Dynamic Hand Gesture Recognition using Neural Network</a:t>
            </a:r>
          </a:p>
        </p:txBody>
      </p:sp>
      <p:sp>
        <p:nvSpPr>
          <p:cNvPr id="3" name="Subtitle 2">
            <a:extLst>
              <a:ext uri="{FF2B5EF4-FFF2-40B4-BE49-F238E27FC236}">
                <a16:creationId xmlns:a16="http://schemas.microsoft.com/office/drawing/2014/main" id="{2665782D-8E43-4A66-A3C3-BF119BCCEA3B}"/>
              </a:ext>
            </a:extLst>
          </p:cNvPr>
          <p:cNvSpPr>
            <a:spLocks noGrp="1"/>
          </p:cNvSpPr>
          <p:nvPr>
            <p:ph type="subTitle" idx="1"/>
          </p:nvPr>
        </p:nvSpPr>
        <p:spPr>
          <a:xfrm>
            <a:off x="3052031" y="3690938"/>
            <a:ext cx="3548430" cy="2139339"/>
          </a:xfrm>
        </p:spPr>
        <p:txBody>
          <a:bodyPr>
            <a:normAutofit fontScale="85000" lnSpcReduction="10000"/>
          </a:bodyPr>
          <a:lstStyle/>
          <a:p>
            <a:r>
              <a:rPr lang="en-US" dirty="0"/>
              <a:t>Team :</a:t>
            </a:r>
          </a:p>
          <a:p>
            <a:r>
              <a:rPr lang="en-US" dirty="0" err="1"/>
              <a:t>Thevaprakash</a:t>
            </a:r>
            <a:r>
              <a:rPr lang="en-US" dirty="0"/>
              <a:t> P – 19MIM10003</a:t>
            </a:r>
          </a:p>
          <a:p>
            <a:r>
              <a:rPr lang="en-US" dirty="0"/>
              <a:t>Krishna </a:t>
            </a:r>
            <a:r>
              <a:rPr lang="en-US" dirty="0" err="1"/>
              <a:t>Basak</a:t>
            </a:r>
            <a:r>
              <a:rPr lang="en-US" dirty="0"/>
              <a:t> – 19MIM10050</a:t>
            </a:r>
          </a:p>
          <a:p>
            <a:r>
              <a:rPr lang="en-US" dirty="0" err="1"/>
              <a:t>Shinjan</a:t>
            </a:r>
            <a:r>
              <a:rPr lang="en-US" dirty="0"/>
              <a:t> Verma – 19MIM10061</a:t>
            </a:r>
          </a:p>
          <a:p>
            <a:r>
              <a:rPr lang="en-US" dirty="0"/>
              <a:t>Kesavan R – 19MIM10086</a:t>
            </a:r>
          </a:p>
          <a:p>
            <a:endParaRPr lang="en-US" dirty="0"/>
          </a:p>
        </p:txBody>
      </p:sp>
      <p:sp>
        <p:nvSpPr>
          <p:cNvPr id="4" name="Subtitle 2">
            <a:extLst>
              <a:ext uri="{FF2B5EF4-FFF2-40B4-BE49-F238E27FC236}">
                <a16:creationId xmlns:a16="http://schemas.microsoft.com/office/drawing/2014/main" id="{3A082EFE-374C-4354-B67D-C8D80C800BB6}"/>
              </a:ext>
            </a:extLst>
          </p:cNvPr>
          <p:cNvSpPr txBox="1">
            <a:spLocks/>
          </p:cNvSpPr>
          <p:nvPr/>
        </p:nvSpPr>
        <p:spPr>
          <a:xfrm>
            <a:off x="7286625" y="3944113"/>
            <a:ext cx="4243020" cy="2439101"/>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US" dirty="0"/>
              <a:t>Team Guide :</a:t>
            </a:r>
          </a:p>
          <a:p>
            <a:r>
              <a:rPr lang="en-US" dirty="0"/>
              <a:t> </a:t>
            </a:r>
            <a:r>
              <a:rPr lang="en-US" dirty="0" err="1"/>
              <a:t>Dr.v</a:t>
            </a:r>
            <a:r>
              <a:rPr lang="en-US" dirty="0"/>
              <a:t> </a:t>
            </a:r>
            <a:r>
              <a:rPr lang="en-US" dirty="0" err="1"/>
              <a:t>Pandimurugan</a:t>
            </a:r>
            <a:endParaRPr lang="en-US" dirty="0"/>
          </a:p>
          <a:p>
            <a:r>
              <a:rPr lang="en-US" dirty="0"/>
              <a:t>Program chair, integrated </a:t>
            </a:r>
            <a:r>
              <a:rPr lang="en-US" dirty="0" err="1"/>
              <a:t>m.tech</a:t>
            </a:r>
            <a:r>
              <a:rPr lang="en-US" dirty="0"/>
              <a:t> (ai &amp; ml)</a:t>
            </a:r>
          </a:p>
          <a:p>
            <a:r>
              <a:rPr lang="en-US" dirty="0"/>
              <a:t>Vit Bhopal university</a:t>
            </a:r>
          </a:p>
        </p:txBody>
      </p:sp>
    </p:spTree>
    <p:extLst>
      <p:ext uri="{BB962C8B-B14F-4D97-AF65-F5344CB8AC3E}">
        <p14:creationId xmlns:p14="http://schemas.microsoft.com/office/powerpoint/2010/main" val="15440258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40545-1340-421F-8218-361099B9DE1F}"/>
              </a:ext>
            </a:extLst>
          </p:cNvPr>
          <p:cNvSpPr>
            <a:spLocks noGrp="1"/>
          </p:cNvSpPr>
          <p:nvPr>
            <p:ph type="title"/>
          </p:nvPr>
        </p:nvSpPr>
        <p:spPr/>
        <p:txBody>
          <a:bodyPr/>
          <a:lstStyle/>
          <a:p>
            <a:r>
              <a:rPr lang="en-US" dirty="0"/>
              <a:t>Real time usage</a:t>
            </a:r>
          </a:p>
        </p:txBody>
      </p:sp>
      <p:sp>
        <p:nvSpPr>
          <p:cNvPr id="3" name="Content Placeholder 2">
            <a:extLst>
              <a:ext uri="{FF2B5EF4-FFF2-40B4-BE49-F238E27FC236}">
                <a16:creationId xmlns:a16="http://schemas.microsoft.com/office/drawing/2014/main" id="{9E1067EF-9578-492D-8A5D-C417A8385E71}"/>
              </a:ext>
            </a:extLst>
          </p:cNvPr>
          <p:cNvSpPr>
            <a:spLocks noGrp="1"/>
          </p:cNvSpPr>
          <p:nvPr>
            <p:ph idx="1"/>
          </p:nvPr>
        </p:nvSpPr>
        <p:spPr>
          <a:xfrm>
            <a:off x="1141412" y="1916723"/>
            <a:ext cx="9905999" cy="4123592"/>
          </a:xfrm>
        </p:spPr>
        <p:txBody>
          <a:bodyPr>
            <a:normAutofit fontScale="92500" lnSpcReduction="10000"/>
          </a:bodyPr>
          <a:lstStyle/>
          <a:p>
            <a:r>
              <a:rPr lang="en-US" dirty="0"/>
              <a:t>Touch screen generation</a:t>
            </a:r>
          </a:p>
          <a:p>
            <a:r>
              <a:rPr lang="en-US" dirty="0"/>
              <a:t>This can be used to generate touch screen kind of facility to those devices that don’t have it.</a:t>
            </a:r>
          </a:p>
          <a:p>
            <a:r>
              <a:rPr lang="en-US" dirty="0"/>
              <a:t>Controlling devices</a:t>
            </a:r>
          </a:p>
          <a:p>
            <a:r>
              <a:rPr lang="en-US" dirty="0"/>
              <a:t>With computers learning and knowing the various human hand gestures, many devices can be controlled without physical interaction.</a:t>
            </a:r>
          </a:p>
          <a:p>
            <a:r>
              <a:rPr lang="en-US" dirty="0"/>
              <a:t>Sign language detection</a:t>
            </a:r>
          </a:p>
          <a:p>
            <a:r>
              <a:rPr lang="en-US" dirty="0"/>
              <a:t>The hand gesture recognition will help to determine sign languages by movement of understanding hand and analyzing them.</a:t>
            </a:r>
          </a:p>
          <a:p>
            <a:endParaRPr lang="en-US" dirty="0"/>
          </a:p>
        </p:txBody>
      </p:sp>
    </p:spTree>
    <p:extLst>
      <p:ext uri="{BB962C8B-B14F-4D97-AF65-F5344CB8AC3E}">
        <p14:creationId xmlns:p14="http://schemas.microsoft.com/office/powerpoint/2010/main" val="195900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64DF5-EA58-4FF5-A2A1-E94FEE4C70F0}"/>
              </a:ext>
            </a:extLst>
          </p:cNvPr>
          <p:cNvSpPr>
            <a:spLocks noGrp="1"/>
          </p:cNvSpPr>
          <p:nvPr>
            <p:ph type="title"/>
          </p:nvPr>
        </p:nvSpPr>
        <p:spPr/>
        <p:txBody>
          <a:bodyPr/>
          <a:lstStyle/>
          <a:p>
            <a:r>
              <a:rPr lang="en-US" dirty="0"/>
              <a:t>Hardware and software requirements</a:t>
            </a:r>
          </a:p>
        </p:txBody>
      </p:sp>
      <p:sp>
        <p:nvSpPr>
          <p:cNvPr id="3" name="Content Placeholder 2">
            <a:extLst>
              <a:ext uri="{FF2B5EF4-FFF2-40B4-BE49-F238E27FC236}">
                <a16:creationId xmlns:a16="http://schemas.microsoft.com/office/drawing/2014/main" id="{0E5C608B-31B3-4118-B2BD-D6FB8C2EE469}"/>
              </a:ext>
            </a:extLst>
          </p:cNvPr>
          <p:cNvSpPr>
            <a:spLocks noGrp="1"/>
          </p:cNvSpPr>
          <p:nvPr>
            <p:ph idx="1"/>
          </p:nvPr>
        </p:nvSpPr>
        <p:spPr>
          <a:xfrm>
            <a:off x="1141412" y="2249486"/>
            <a:ext cx="9905999" cy="3861167"/>
          </a:xfrm>
        </p:spPr>
        <p:txBody>
          <a:bodyPr>
            <a:normAutofit fontScale="92500" lnSpcReduction="20000"/>
          </a:bodyPr>
          <a:lstStyle/>
          <a:p>
            <a:r>
              <a:rPr lang="en-US" dirty="0">
                <a:solidFill>
                  <a:srgbClr val="FF0000"/>
                </a:solidFill>
              </a:rPr>
              <a:t>Hardware :-</a:t>
            </a:r>
          </a:p>
          <a:p>
            <a:r>
              <a:rPr lang="en-US" dirty="0"/>
              <a:t>Web Camera </a:t>
            </a:r>
          </a:p>
          <a:p>
            <a:r>
              <a:rPr lang="en-US" dirty="0">
                <a:solidFill>
                  <a:srgbClr val="FF0000"/>
                </a:solidFill>
              </a:rPr>
              <a:t>Software :-</a:t>
            </a:r>
          </a:p>
          <a:p>
            <a:r>
              <a:rPr lang="en-US" dirty="0"/>
              <a:t>Python3 </a:t>
            </a:r>
          </a:p>
          <a:p>
            <a:r>
              <a:rPr lang="en-US" dirty="0"/>
              <a:t>Sublime Text</a:t>
            </a:r>
          </a:p>
          <a:p>
            <a:r>
              <a:rPr lang="en-US" dirty="0" err="1"/>
              <a:t>Tensorflow</a:t>
            </a:r>
            <a:r>
              <a:rPr lang="en-US" dirty="0"/>
              <a:t> for Neural Network</a:t>
            </a:r>
          </a:p>
          <a:p>
            <a:r>
              <a:rPr lang="en-US" dirty="0"/>
              <a:t>OpenCV – for detecting Hand</a:t>
            </a:r>
          </a:p>
          <a:p>
            <a:r>
              <a:rPr lang="en-US" dirty="0" err="1"/>
              <a:t>Numpy</a:t>
            </a:r>
            <a:r>
              <a:rPr lang="en-US" dirty="0"/>
              <a:t>  </a:t>
            </a:r>
          </a:p>
          <a:p>
            <a:endParaRPr lang="en-US" dirty="0"/>
          </a:p>
        </p:txBody>
      </p:sp>
    </p:spTree>
    <p:extLst>
      <p:ext uri="{BB962C8B-B14F-4D97-AF65-F5344CB8AC3E}">
        <p14:creationId xmlns:p14="http://schemas.microsoft.com/office/powerpoint/2010/main" val="3352212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88327-4220-44F1-9CE2-2BCD99679DB3}"/>
              </a:ext>
            </a:extLst>
          </p:cNvPr>
          <p:cNvSpPr>
            <a:spLocks noGrp="1"/>
          </p:cNvSpPr>
          <p:nvPr>
            <p:ph type="title"/>
          </p:nvPr>
        </p:nvSpPr>
        <p:spPr/>
        <p:txBody>
          <a:bodyPr/>
          <a:lstStyle/>
          <a:p>
            <a:r>
              <a:rPr lang="en-US" dirty="0">
                <a:latin typeface="Cambria Math" panose="02040503050406030204" pitchFamily="18" charset="0"/>
                <a:ea typeface="Cambria Math" panose="02040503050406030204" pitchFamily="18" charset="0"/>
              </a:rPr>
              <a:t>Literature Review</a:t>
            </a:r>
            <a:br>
              <a:rPr lang="en-US" dirty="0">
                <a:latin typeface="Cambria Math" panose="02040503050406030204" pitchFamily="18" charset="0"/>
                <a:ea typeface="Cambria Math" panose="02040503050406030204" pitchFamily="18" charset="0"/>
              </a:rPr>
            </a:br>
            <a:endParaRPr lang="en-US" dirty="0"/>
          </a:p>
        </p:txBody>
      </p:sp>
      <p:sp>
        <p:nvSpPr>
          <p:cNvPr id="3" name="Content Placeholder 2">
            <a:extLst>
              <a:ext uri="{FF2B5EF4-FFF2-40B4-BE49-F238E27FC236}">
                <a16:creationId xmlns:a16="http://schemas.microsoft.com/office/drawing/2014/main" id="{FAA20CB0-CE85-4C30-8642-AE3AFA7C9525}"/>
              </a:ext>
            </a:extLst>
          </p:cNvPr>
          <p:cNvSpPr>
            <a:spLocks noGrp="1"/>
          </p:cNvSpPr>
          <p:nvPr>
            <p:ph idx="1"/>
          </p:nvPr>
        </p:nvSpPr>
        <p:spPr>
          <a:xfrm>
            <a:off x="1141412" y="1626577"/>
            <a:ext cx="9905999" cy="4404946"/>
          </a:xfrm>
        </p:spPr>
        <p:txBody>
          <a:bodyPr>
            <a:normAutofit fontScale="70000" lnSpcReduction="20000"/>
          </a:bodyPr>
          <a:lstStyle/>
          <a:p>
            <a:r>
              <a:rPr lang="en-US" dirty="0"/>
              <a:t>From the Existing Research Papers we found that Human Computer Interaction has a more </a:t>
            </a:r>
            <a:r>
              <a:rPr lang="en-US" dirty="0" err="1"/>
              <a:t>More</a:t>
            </a:r>
            <a:r>
              <a:rPr lang="en-US" dirty="0"/>
              <a:t> important active field, One of the Major Field of computer vision in the interpretation of human gestures. Hand gestures would be a way of exchanging information with other people in a virtual space, guiding some bots to perform certain tasks in an environment, or interaction with the </a:t>
            </a:r>
            <a:r>
              <a:rPr lang="en-US" dirty="0" err="1"/>
              <a:t>computers.In</a:t>
            </a:r>
            <a:r>
              <a:rPr lang="en-US" dirty="0"/>
              <a:t> that we have two different mode of recognitions like One is the Vision Based model but this depends on the </a:t>
            </a:r>
            <a:r>
              <a:rPr lang="en-US" dirty="0" err="1"/>
              <a:t>Enviroinment</a:t>
            </a:r>
            <a:r>
              <a:rPr lang="en-US" dirty="0"/>
              <a:t> and another is sensor based with needed background things like lights and isolated </a:t>
            </a:r>
            <a:r>
              <a:rPr lang="en-US" dirty="0" err="1"/>
              <a:t>Enviroinment</a:t>
            </a:r>
            <a:endParaRPr lang="en-US" dirty="0"/>
          </a:p>
          <a:p>
            <a:r>
              <a:rPr lang="en-US" dirty="0"/>
              <a:t>But we have taken a vision Based Model for gesture Recognition, Gesture recognition is an mathematical interpretation of a human motion to a </a:t>
            </a:r>
            <a:r>
              <a:rPr lang="en-US" dirty="0" err="1"/>
              <a:t>Computer,The</a:t>
            </a:r>
            <a:r>
              <a:rPr lang="en-US" dirty="0"/>
              <a:t> vision-based approach deals with the Video Capturing, image processing and pattern </a:t>
            </a:r>
            <a:r>
              <a:rPr lang="en-US" dirty="0" err="1"/>
              <a:t>recognition.For</a:t>
            </a:r>
            <a:r>
              <a:rPr lang="en-US" dirty="0"/>
              <a:t> this we have to use the CNN classifier to determine the shape of the hand. In the vision-based approach they have avoided the skin color segmentation. The aim is to recognize dynamic hand gestures with maintaining the high accuracy and the time taken to recognized gestures </a:t>
            </a:r>
            <a:r>
              <a:rPr lang="en-US" dirty="0" err="1"/>
              <a:t>Fom</a:t>
            </a:r>
            <a:r>
              <a:rPr lang="en-US" dirty="0"/>
              <a:t> the Beginning they were used the sensor based devices like Use of electronic hardware, but it was Complex to use because the Physical attachment with the model is required and also more noise were produced while movement and they come up with the gloves but it also have a simultaneous Problems and Kinect find a solution but it was more costly so implementing for all it was more difficult so we have proposed to work the same functionality in our computer systems with the use of laptop or computer's webcam </a:t>
            </a:r>
          </a:p>
        </p:txBody>
      </p:sp>
    </p:spTree>
    <p:extLst>
      <p:ext uri="{BB962C8B-B14F-4D97-AF65-F5344CB8AC3E}">
        <p14:creationId xmlns:p14="http://schemas.microsoft.com/office/powerpoint/2010/main" val="3771681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7EAD3-9856-4991-BBE0-CB25E7E8FED8}"/>
              </a:ext>
            </a:extLst>
          </p:cNvPr>
          <p:cNvSpPr>
            <a:spLocks noGrp="1"/>
          </p:cNvSpPr>
          <p:nvPr>
            <p:ph type="title"/>
          </p:nvPr>
        </p:nvSpPr>
        <p:spPr/>
        <p:txBody>
          <a:bodyPr/>
          <a:lstStyle/>
          <a:p>
            <a:r>
              <a:rPr lang="en-US" dirty="0">
                <a:latin typeface="Cambria Math" panose="02040503050406030204" pitchFamily="18" charset="0"/>
                <a:ea typeface="Cambria Math" panose="02040503050406030204" pitchFamily="18" charset="0"/>
              </a:rPr>
              <a:t>Literature Review</a:t>
            </a:r>
            <a:br>
              <a:rPr lang="en-US" dirty="0">
                <a:latin typeface="Cambria Math" panose="02040503050406030204" pitchFamily="18" charset="0"/>
                <a:ea typeface="Cambria Math" panose="02040503050406030204" pitchFamily="18" charset="0"/>
              </a:rPr>
            </a:br>
            <a:endParaRPr lang="en-US" dirty="0"/>
          </a:p>
        </p:txBody>
      </p:sp>
      <p:sp>
        <p:nvSpPr>
          <p:cNvPr id="3" name="Content Placeholder 2">
            <a:extLst>
              <a:ext uri="{FF2B5EF4-FFF2-40B4-BE49-F238E27FC236}">
                <a16:creationId xmlns:a16="http://schemas.microsoft.com/office/drawing/2014/main" id="{22980969-F762-4C1C-A1A9-FA5FF1E8968B}"/>
              </a:ext>
            </a:extLst>
          </p:cNvPr>
          <p:cNvSpPr>
            <a:spLocks noGrp="1"/>
          </p:cNvSpPr>
          <p:nvPr>
            <p:ph idx="1"/>
          </p:nvPr>
        </p:nvSpPr>
        <p:spPr>
          <a:xfrm>
            <a:off x="1238127" y="1915380"/>
            <a:ext cx="8996119" cy="783860"/>
          </a:xfrm>
        </p:spPr>
        <p:txBody>
          <a:bodyPr>
            <a:normAutofit fontScale="92500" lnSpcReduction="20000"/>
          </a:bodyPr>
          <a:lstStyle/>
          <a:p>
            <a:r>
              <a:rPr lang="en-US" dirty="0"/>
              <a:t>so we have proposed to work the same functionality in our computer systems with the use of laptop or computer's webcam</a:t>
            </a:r>
          </a:p>
        </p:txBody>
      </p:sp>
      <p:sp>
        <p:nvSpPr>
          <p:cNvPr id="4" name="Content Placeholder 2">
            <a:extLst>
              <a:ext uri="{FF2B5EF4-FFF2-40B4-BE49-F238E27FC236}">
                <a16:creationId xmlns:a16="http://schemas.microsoft.com/office/drawing/2014/main" id="{AE2F5C69-1A29-4DB7-96B6-BEE83562DC10}"/>
              </a:ext>
            </a:extLst>
          </p:cNvPr>
          <p:cNvSpPr txBox="1">
            <a:spLocks/>
          </p:cNvSpPr>
          <p:nvPr/>
        </p:nvSpPr>
        <p:spPr>
          <a:xfrm>
            <a:off x="1390527" y="3525715"/>
            <a:ext cx="8996119" cy="2963008"/>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t>References :-</a:t>
            </a:r>
          </a:p>
          <a:p>
            <a:r>
              <a:rPr lang="en-US" dirty="0"/>
              <a:t>Professor </a:t>
            </a:r>
            <a:r>
              <a:rPr lang="en-US" dirty="0" err="1"/>
              <a:t>Akshatha</a:t>
            </a:r>
            <a:r>
              <a:rPr lang="en-US" dirty="0"/>
              <a:t> G1, Bhavani Patil2, </a:t>
            </a:r>
            <a:r>
              <a:rPr lang="en-US" dirty="0" err="1"/>
              <a:t>Harshitha</a:t>
            </a:r>
            <a:r>
              <a:rPr lang="en-US" dirty="0"/>
              <a:t> P3, </a:t>
            </a:r>
            <a:r>
              <a:rPr lang="en-US" dirty="0" err="1"/>
              <a:t>Sindhushree</a:t>
            </a:r>
            <a:r>
              <a:rPr lang="en-US" dirty="0"/>
              <a:t> M41Project Guide, Computer Science and Engineering, DSCE, Bangalore-560078</a:t>
            </a:r>
          </a:p>
          <a:p>
            <a:r>
              <a:rPr lang="en-US" dirty="0" err="1"/>
              <a:t>Shengchang</a:t>
            </a:r>
            <a:r>
              <a:rPr lang="en-US" dirty="0"/>
              <a:t> Lan, </a:t>
            </a:r>
            <a:r>
              <a:rPr lang="en-US" dirty="0" err="1"/>
              <a:t>Zonglong</a:t>
            </a:r>
            <a:r>
              <a:rPr lang="en-US" dirty="0"/>
              <a:t> He, </a:t>
            </a:r>
            <a:r>
              <a:rPr lang="en-US" dirty="0" err="1"/>
              <a:t>Haoyu</a:t>
            </a:r>
            <a:r>
              <a:rPr lang="en-US" dirty="0"/>
              <a:t> Tang, Kai </a:t>
            </a:r>
            <a:r>
              <a:rPr lang="en-US" dirty="0" err="1"/>
              <a:t>YaoWenshuang</a:t>
            </a:r>
            <a:r>
              <a:rPr lang="en-US" dirty="0"/>
              <a:t> Yuan Department of Microwave Engineering, Harbin Institute of Technology Harbin, China</a:t>
            </a:r>
          </a:p>
          <a:p>
            <a:r>
              <a:rPr lang="en-US" dirty="0"/>
              <a:t>Xu Pan, Ting Jiang, </a:t>
            </a:r>
            <a:r>
              <a:rPr lang="en-US" dirty="0" err="1"/>
              <a:t>Xudong</a:t>
            </a:r>
            <a:r>
              <a:rPr lang="en-US" dirty="0"/>
              <a:t> Li, </a:t>
            </a:r>
            <a:r>
              <a:rPr lang="en-US" dirty="0" err="1"/>
              <a:t>Xue</a:t>
            </a:r>
            <a:r>
              <a:rPr lang="en-US" dirty="0"/>
              <a:t> Ding, </a:t>
            </a:r>
            <a:r>
              <a:rPr lang="en-US" dirty="0" err="1"/>
              <a:t>Yangyang</a:t>
            </a:r>
            <a:r>
              <a:rPr lang="en-US" dirty="0"/>
              <a:t> Wang, </a:t>
            </a:r>
            <a:r>
              <a:rPr lang="en-US" dirty="0" err="1"/>
              <a:t>Yanan</a:t>
            </a:r>
            <a:r>
              <a:rPr lang="en-US" dirty="0"/>
              <a:t> Li Key Laboratory of Universal Wireless Communication, Beijing University of Posts and Telecommunications Beijing, China</a:t>
            </a:r>
          </a:p>
          <a:p>
            <a:r>
              <a:rPr lang="en-US" dirty="0"/>
              <a:t>Real Time Gesture Recognition System for Interaction in Dynamic Environment Siddharth S. </a:t>
            </a:r>
            <a:r>
              <a:rPr lang="en-US" dirty="0" err="1"/>
              <a:t>Rautaraya</a:t>
            </a:r>
            <a:r>
              <a:rPr lang="en-US" dirty="0"/>
              <a:t>, Anupam </a:t>
            </a:r>
            <a:r>
              <a:rPr lang="en-US" dirty="0" err="1"/>
              <a:t>Agrawalaa</a:t>
            </a:r>
            <a:r>
              <a:rPr lang="en-US" dirty="0"/>
              <a:t> , Indian Institute of Information Technology, Allahabad, 211012, India </a:t>
            </a:r>
          </a:p>
          <a:p>
            <a:r>
              <a:rPr lang="en-US" dirty="0"/>
              <a:t>Dynamic Hand Gesture Recognition Using the Skeleton of the Hand Bogdan Ionescu, Didier </a:t>
            </a:r>
            <a:r>
              <a:rPr lang="en-US" dirty="0" err="1"/>
              <a:t>Coquin</a:t>
            </a:r>
            <a:r>
              <a:rPr lang="en-US" dirty="0"/>
              <a:t>, Patrick Lambert &amp; </a:t>
            </a:r>
            <a:r>
              <a:rPr lang="en-US" dirty="0" err="1"/>
              <a:t>Vasile</a:t>
            </a:r>
            <a:r>
              <a:rPr lang="en-US" dirty="0"/>
              <a:t> </a:t>
            </a:r>
            <a:r>
              <a:rPr lang="en-US" dirty="0" err="1"/>
              <a:t>Buzuloiu</a:t>
            </a:r>
            <a:r>
              <a:rPr lang="en-US" dirty="0"/>
              <a:t> EURASIP Journal on Advances in Signal Processing volume 2005, Article member: 236190 (2005)</a:t>
            </a:r>
          </a:p>
          <a:p>
            <a:endParaRPr lang="en-US" dirty="0"/>
          </a:p>
          <a:p>
            <a:endParaRPr lang="en-US" dirty="0"/>
          </a:p>
        </p:txBody>
      </p:sp>
    </p:spTree>
    <p:extLst>
      <p:ext uri="{BB962C8B-B14F-4D97-AF65-F5344CB8AC3E}">
        <p14:creationId xmlns:p14="http://schemas.microsoft.com/office/powerpoint/2010/main" val="34971577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6F5D3-F25D-423B-895D-A36E9997554A}"/>
              </a:ext>
            </a:extLst>
          </p:cNvPr>
          <p:cNvSpPr>
            <a:spLocks noGrp="1"/>
          </p:cNvSpPr>
          <p:nvPr>
            <p:ph type="title"/>
          </p:nvPr>
        </p:nvSpPr>
        <p:spPr>
          <a:xfrm>
            <a:off x="1143001" y="460257"/>
            <a:ext cx="9905998" cy="1478570"/>
          </a:xfrm>
        </p:spPr>
        <p:txBody>
          <a:bodyPr/>
          <a:lstStyle/>
          <a:p>
            <a:r>
              <a:rPr lang="en-US" dirty="0">
                <a:latin typeface="Cambria Math" panose="02040503050406030204" pitchFamily="18" charset="0"/>
                <a:ea typeface="Cambria Math" panose="02040503050406030204" pitchFamily="18" charset="0"/>
              </a:rPr>
              <a:t>Module Description</a:t>
            </a:r>
            <a:br>
              <a:rPr lang="en-US" dirty="0">
                <a:latin typeface="Cambria Math" panose="02040503050406030204" pitchFamily="18" charset="0"/>
                <a:ea typeface="Cambria Math" panose="02040503050406030204" pitchFamily="18" charset="0"/>
              </a:rPr>
            </a:br>
            <a:endParaRPr lang="en-US" dirty="0"/>
          </a:p>
        </p:txBody>
      </p:sp>
      <p:sp>
        <p:nvSpPr>
          <p:cNvPr id="3" name="Content Placeholder 2">
            <a:extLst>
              <a:ext uri="{FF2B5EF4-FFF2-40B4-BE49-F238E27FC236}">
                <a16:creationId xmlns:a16="http://schemas.microsoft.com/office/drawing/2014/main" id="{F396D493-5F5B-431C-8565-6AFFAB42D456}"/>
              </a:ext>
            </a:extLst>
          </p:cNvPr>
          <p:cNvSpPr>
            <a:spLocks noGrp="1"/>
          </p:cNvSpPr>
          <p:nvPr>
            <p:ph idx="1"/>
          </p:nvPr>
        </p:nvSpPr>
        <p:spPr>
          <a:xfrm>
            <a:off x="1229335" y="1354015"/>
            <a:ext cx="9905999" cy="4202723"/>
          </a:xfrm>
        </p:spPr>
        <p:txBody>
          <a:bodyPr>
            <a:normAutofit fontScale="55000" lnSpcReduction="20000"/>
          </a:bodyPr>
          <a:lstStyle/>
          <a:p>
            <a:pPr marL="342900" indent="-342900">
              <a:buAutoNum type="arabicParenR"/>
            </a:pPr>
            <a:r>
              <a:rPr lang="en-US" dirty="0">
                <a:latin typeface="Cambria Math" panose="02040503050406030204" pitchFamily="18" charset="0"/>
                <a:ea typeface="Cambria Math" panose="02040503050406030204" pitchFamily="18" charset="0"/>
              </a:rPr>
              <a:t>As mentioned earlier, our first module is about making the CNN model.</a:t>
            </a:r>
          </a:p>
          <a:p>
            <a:r>
              <a:rPr lang="en-US" dirty="0">
                <a:latin typeface="Cambria Math" panose="02040503050406030204" pitchFamily="18" charset="0"/>
                <a:ea typeface="Cambria Math" panose="02040503050406030204" pitchFamily="18" charset="0"/>
              </a:rPr>
              <a:t>For that, we will be using </a:t>
            </a:r>
            <a:r>
              <a:rPr lang="en-US" b="1" dirty="0" err="1">
                <a:latin typeface="Cambria Math" panose="02040503050406030204" pitchFamily="18" charset="0"/>
                <a:ea typeface="Cambria Math" panose="02040503050406030204" pitchFamily="18" charset="0"/>
              </a:rPr>
              <a:t>keras</a:t>
            </a:r>
            <a:r>
              <a:rPr lang="en-US" dirty="0">
                <a:latin typeface="Cambria Math" panose="02040503050406030204" pitchFamily="18" charset="0"/>
                <a:ea typeface="Cambria Math" panose="02040503050406030204" pitchFamily="18" charset="0"/>
              </a:rPr>
              <a:t> (interface for </a:t>
            </a:r>
            <a:r>
              <a:rPr lang="en-US" dirty="0" err="1">
                <a:latin typeface="Cambria Math" panose="02040503050406030204" pitchFamily="18" charset="0"/>
                <a:ea typeface="Cambria Math" panose="02040503050406030204" pitchFamily="18" charset="0"/>
              </a:rPr>
              <a:t>tensorflow</a:t>
            </a:r>
            <a:r>
              <a:rPr lang="en-US" dirty="0">
                <a:latin typeface="Cambria Math" panose="02040503050406030204" pitchFamily="18" charset="0"/>
                <a:ea typeface="Cambria Math" panose="02040503050406030204" pitchFamily="18" charset="0"/>
              </a:rPr>
              <a:t>) to make a CNN model and train – test model using local database of images. </a:t>
            </a:r>
          </a:p>
          <a:p>
            <a:endParaRPr lang="en-US" dirty="0">
              <a:latin typeface="Cambria Math" panose="02040503050406030204" pitchFamily="18" charset="0"/>
              <a:ea typeface="Cambria Math" panose="02040503050406030204" pitchFamily="18" charset="0"/>
            </a:endParaRPr>
          </a:p>
          <a:p>
            <a:pPr marL="0" indent="0">
              <a:buNone/>
            </a:pPr>
            <a:r>
              <a:rPr lang="en-US" b="1" dirty="0">
                <a:latin typeface="Cambria Math" panose="02040503050406030204" pitchFamily="18" charset="0"/>
                <a:ea typeface="Cambria Math" panose="02040503050406030204" pitchFamily="18" charset="0"/>
              </a:rPr>
              <a:t>Steps:</a:t>
            </a:r>
            <a:endParaRPr lang="en-US" dirty="0">
              <a:latin typeface="Cambria Math" panose="02040503050406030204" pitchFamily="18" charset="0"/>
              <a:ea typeface="Cambria Math" panose="02040503050406030204" pitchFamily="18" charset="0"/>
            </a:endParaRPr>
          </a:p>
          <a:p>
            <a:pPr marL="628650" indent="-342900">
              <a:buFont typeface="+mj-lt"/>
              <a:buAutoNum type="alphaLcPeriod"/>
            </a:pPr>
            <a:r>
              <a:rPr lang="en-US" dirty="0">
                <a:latin typeface="Cambria Math" panose="02040503050406030204" pitchFamily="18" charset="0"/>
                <a:ea typeface="Cambria Math" panose="02040503050406030204" pitchFamily="18" charset="0"/>
              </a:rPr>
              <a:t>Loading the train data (images) and test data (images).</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Resizing or reshaping them. Then segment hand region.</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Declare the list of gestures.</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Define the </a:t>
            </a:r>
            <a:r>
              <a:rPr lang="en-US" dirty="0" err="1">
                <a:latin typeface="Cambria Math" panose="02040503050406030204" pitchFamily="18" charset="0"/>
                <a:ea typeface="Cambria Math" panose="02040503050406030204" pitchFamily="18" charset="0"/>
              </a:rPr>
              <a:t>keras</a:t>
            </a:r>
            <a:r>
              <a:rPr lang="en-US" dirty="0">
                <a:latin typeface="Cambria Math" panose="02040503050406030204" pitchFamily="18" charset="0"/>
                <a:ea typeface="Cambria Math" panose="02040503050406030204" pitchFamily="18" charset="0"/>
              </a:rPr>
              <a:t> layers.</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Compile the model.</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Training the model using the train data.</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Testing the model using the test data.</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Saving the model data as a H5 file.</a:t>
            </a:r>
          </a:p>
          <a:p>
            <a:endParaRPr lang="en-US" dirty="0"/>
          </a:p>
        </p:txBody>
      </p:sp>
      <p:sp>
        <p:nvSpPr>
          <p:cNvPr id="4" name="TextBox 3">
            <a:extLst>
              <a:ext uri="{FF2B5EF4-FFF2-40B4-BE49-F238E27FC236}">
                <a16:creationId xmlns:a16="http://schemas.microsoft.com/office/drawing/2014/main" id="{BA627460-EB8D-40E5-839C-BC55D9EC4B9E}"/>
              </a:ext>
            </a:extLst>
          </p:cNvPr>
          <p:cNvSpPr txBox="1"/>
          <p:nvPr/>
        </p:nvSpPr>
        <p:spPr>
          <a:xfrm>
            <a:off x="1638300" y="5770122"/>
            <a:ext cx="10344727" cy="938719"/>
          </a:xfrm>
          <a:prstGeom prst="rect">
            <a:avLst/>
          </a:prstGeom>
          <a:noFill/>
        </p:spPr>
        <p:txBody>
          <a:bodyPr wrap="square" rtlCol="0">
            <a:spAutoFit/>
          </a:bodyPr>
          <a:lstStyle/>
          <a:p>
            <a:r>
              <a:rPr lang="en-US" sz="1100" b="1" dirty="0">
                <a:latin typeface="Cambria Math" panose="02040503050406030204" pitchFamily="18" charset="0"/>
                <a:ea typeface="Cambria Math" panose="02040503050406030204" pitchFamily="18" charset="0"/>
              </a:rPr>
              <a:t>Reference:</a:t>
            </a:r>
          </a:p>
          <a:p>
            <a:r>
              <a:rPr lang="en-US" sz="1100" dirty="0">
                <a:latin typeface="Cambria Math" panose="02040503050406030204" pitchFamily="18" charset="0"/>
                <a:ea typeface="Cambria Math" panose="02040503050406030204" pitchFamily="18" charset="0"/>
                <a:hlinkClick r:id="rId2"/>
              </a:rPr>
              <a:t>https://blog.keras.io/building-powerful-image-classification-models-using-very-little-data.html</a:t>
            </a:r>
            <a:endParaRPr lang="en-US" sz="1100" dirty="0">
              <a:latin typeface="Cambria Math" panose="02040503050406030204" pitchFamily="18" charset="0"/>
              <a:ea typeface="Cambria Math" panose="02040503050406030204" pitchFamily="18" charset="0"/>
            </a:endParaRPr>
          </a:p>
          <a:p>
            <a:r>
              <a:rPr lang="en-US" sz="1100" dirty="0">
                <a:latin typeface="Cambria Math" panose="02040503050406030204" pitchFamily="18" charset="0"/>
                <a:ea typeface="Cambria Math" panose="02040503050406030204" pitchFamily="18" charset="0"/>
                <a:hlinkClick r:id="rId3"/>
              </a:rPr>
              <a:t>https://medium.com/intuitive-deep-learning/build-your-first-convolutional-neural-network-to-recognize-images-84b9c78fe0ce</a:t>
            </a:r>
            <a:endParaRPr lang="en-US" sz="1100" dirty="0">
              <a:latin typeface="Cambria Math" panose="02040503050406030204" pitchFamily="18" charset="0"/>
              <a:ea typeface="Cambria Math" panose="02040503050406030204" pitchFamily="18" charset="0"/>
            </a:endParaRPr>
          </a:p>
          <a:p>
            <a:r>
              <a:rPr lang="en-US" sz="1100" dirty="0">
                <a:latin typeface="Cambria Math" panose="02040503050406030204" pitchFamily="18" charset="0"/>
                <a:ea typeface="Cambria Math" panose="02040503050406030204" pitchFamily="18" charset="0"/>
                <a:hlinkClick r:id="rId4"/>
              </a:rPr>
              <a:t>https://youtu.be/AACPaoDsd50</a:t>
            </a:r>
            <a:endParaRPr lang="en-US" sz="1100" dirty="0">
              <a:latin typeface="Cambria Math" panose="02040503050406030204" pitchFamily="18" charset="0"/>
              <a:ea typeface="Cambria Math" panose="02040503050406030204" pitchFamily="18" charset="0"/>
            </a:endParaRPr>
          </a:p>
          <a:p>
            <a:r>
              <a:rPr lang="en-US" sz="1100" dirty="0">
                <a:latin typeface="Cambria Math" panose="02040503050406030204" pitchFamily="18" charset="0"/>
                <a:ea typeface="Cambria Math" panose="02040503050406030204" pitchFamily="18" charset="0"/>
              </a:rPr>
              <a:t>And others.</a:t>
            </a:r>
          </a:p>
        </p:txBody>
      </p:sp>
    </p:spTree>
    <p:extLst>
      <p:ext uri="{BB962C8B-B14F-4D97-AF65-F5344CB8AC3E}">
        <p14:creationId xmlns:p14="http://schemas.microsoft.com/office/powerpoint/2010/main" val="3555754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05DFE-F7C9-4806-841F-F0BC9E5F0250}"/>
              </a:ext>
            </a:extLst>
          </p:cNvPr>
          <p:cNvSpPr>
            <a:spLocks noGrp="1"/>
          </p:cNvSpPr>
          <p:nvPr>
            <p:ph type="title"/>
          </p:nvPr>
        </p:nvSpPr>
        <p:spPr/>
        <p:txBody>
          <a:bodyPr/>
          <a:lstStyle/>
          <a:p>
            <a:r>
              <a:rPr lang="en-US" dirty="0">
                <a:latin typeface="Cambria Math" panose="02040503050406030204" pitchFamily="18" charset="0"/>
                <a:ea typeface="Cambria Math" panose="02040503050406030204" pitchFamily="18" charset="0"/>
              </a:rPr>
              <a:t>Module Description</a:t>
            </a:r>
            <a:br>
              <a:rPr lang="en-US" dirty="0">
                <a:latin typeface="Cambria Math" panose="02040503050406030204" pitchFamily="18" charset="0"/>
                <a:ea typeface="Cambria Math" panose="02040503050406030204" pitchFamily="18" charset="0"/>
              </a:rPr>
            </a:br>
            <a:endParaRPr lang="en-US" dirty="0"/>
          </a:p>
        </p:txBody>
      </p:sp>
      <p:sp>
        <p:nvSpPr>
          <p:cNvPr id="3" name="Content Placeholder 2">
            <a:extLst>
              <a:ext uri="{FF2B5EF4-FFF2-40B4-BE49-F238E27FC236}">
                <a16:creationId xmlns:a16="http://schemas.microsoft.com/office/drawing/2014/main" id="{99EF4F9C-0689-4A1D-A594-47815E74CCB2}"/>
              </a:ext>
            </a:extLst>
          </p:cNvPr>
          <p:cNvSpPr>
            <a:spLocks noGrp="1"/>
          </p:cNvSpPr>
          <p:nvPr>
            <p:ph idx="1"/>
          </p:nvPr>
        </p:nvSpPr>
        <p:spPr>
          <a:xfrm>
            <a:off x="1141412" y="1538655"/>
            <a:ext cx="9905999" cy="4062046"/>
          </a:xfrm>
        </p:spPr>
        <p:txBody>
          <a:bodyPr>
            <a:normAutofit fontScale="62500" lnSpcReduction="20000"/>
          </a:bodyPr>
          <a:lstStyle/>
          <a:p>
            <a:pPr marL="342900" indent="-342900">
              <a:buFont typeface="+mj-lt"/>
              <a:buAutoNum type="arabicParenR" startAt="2"/>
            </a:pPr>
            <a:r>
              <a:rPr lang="en-US" dirty="0">
                <a:latin typeface="Cambria Math" panose="02040503050406030204" pitchFamily="18" charset="0"/>
                <a:ea typeface="Cambria Math" panose="02040503050406030204" pitchFamily="18" charset="0"/>
              </a:rPr>
              <a:t>Our second module is about predicting the gesture through live video feed.</a:t>
            </a:r>
          </a:p>
          <a:p>
            <a:r>
              <a:rPr lang="en-US" dirty="0">
                <a:latin typeface="Cambria Math" panose="02040503050406030204" pitchFamily="18" charset="0"/>
                <a:ea typeface="Cambria Math" panose="02040503050406030204" pitchFamily="18" charset="0"/>
              </a:rPr>
              <a:t>For that, we will be using OpenCV for all the video and image processing, </a:t>
            </a:r>
            <a:r>
              <a:rPr lang="en-US" dirty="0" err="1">
                <a:latin typeface="Cambria Math" panose="02040503050406030204" pitchFamily="18" charset="0"/>
                <a:ea typeface="Cambria Math" panose="02040503050406030204" pitchFamily="18" charset="0"/>
              </a:rPr>
              <a:t>numpy</a:t>
            </a:r>
            <a:r>
              <a:rPr lang="en-US" dirty="0">
                <a:latin typeface="Cambria Math" panose="02040503050406030204" pitchFamily="18" charset="0"/>
                <a:ea typeface="Cambria Math" panose="02040503050406030204" pitchFamily="18" charset="0"/>
              </a:rPr>
              <a:t> to make images as array and lastly </a:t>
            </a:r>
            <a:r>
              <a:rPr lang="en-US" dirty="0" err="1">
                <a:latin typeface="Cambria Math" panose="02040503050406030204" pitchFamily="18" charset="0"/>
                <a:ea typeface="Cambria Math" panose="02040503050406030204" pitchFamily="18" charset="0"/>
              </a:rPr>
              <a:t>tensorflow</a:t>
            </a:r>
            <a:r>
              <a:rPr lang="en-US" dirty="0">
                <a:latin typeface="Cambria Math" panose="02040503050406030204" pitchFamily="18" charset="0"/>
                <a:ea typeface="Cambria Math" panose="02040503050406030204" pitchFamily="18" charset="0"/>
              </a:rPr>
              <a:t> </a:t>
            </a:r>
            <a:r>
              <a:rPr lang="en-US" dirty="0" err="1">
                <a:latin typeface="Cambria Math" panose="02040503050406030204" pitchFamily="18" charset="0"/>
                <a:ea typeface="Cambria Math" panose="02040503050406030204" pitchFamily="18" charset="0"/>
              </a:rPr>
              <a:t>keras</a:t>
            </a:r>
            <a:r>
              <a:rPr lang="en-US" dirty="0">
                <a:latin typeface="Cambria Math" panose="02040503050406030204" pitchFamily="18" charset="0"/>
                <a:ea typeface="Cambria Math" panose="02040503050406030204" pitchFamily="18" charset="0"/>
              </a:rPr>
              <a:t> to predict the gesture.</a:t>
            </a:r>
          </a:p>
          <a:p>
            <a:endParaRPr lang="en-US" dirty="0">
              <a:latin typeface="Cambria Math" panose="02040503050406030204" pitchFamily="18" charset="0"/>
              <a:ea typeface="Cambria Math" panose="02040503050406030204" pitchFamily="18" charset="0"/>
            </a:endParaRPr>
          </a:p>
          <a:p>
            <a:pPr marL="0" indent="0">
              <a:buNone/>
            </a:pPr>
            <a:r>
              <a:rPr lang="en-US" b="1" dirty="0">
                <a:latin typeface="Cambria Math" panose="02040503050406030204" pitchFamily="18" charset="0"/>
                <a:ea typeface="Cambria Math" panose="02040503050406030204" pitchFamily="18" charset="0"/>
              </a:rPr>
              <a:t>Steps:</a:t>
            </a:r>
            <a:endParaRPr lang="en-US" dirty="0">
              <a:latin typeface="Cambria Math" panose="02040503050406030204" pitchFamily="18" charset="0"/>
              <a:ea typeface="Cambria Math" panose="02040503050406030204" pitchFamily="18" charset="0"/>
            </a:endParaRPr>
          </a:p>
          <a:p>
            <a:pPr marL="628650" indent="-342900">
              <a:buFont typeface="+mj-lt"/>
              <a:buAutoNum type="alphaLcPeriod"/>
            </a:pPr>
            <a:r>
              <a:rPr lang="en-US" dirty="0">
                <a:latin typeface="Cambria Math" panose="02040503050406030204" pitchFamily="18" charset="0"/>
                <a:ea typeface="Cambria Math" panose="02040503050406030204" pitchFamily="18" charset="0"/>
              </a:rPr>
              <a:t>Loading model data (H5) file.</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Getting live video input via OpenCV.</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Cut the video into single frames.</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Process the frames using OpenCV.</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Convert the frames into a </a:t>
            </a:r>
            <a:r>
              <a:rPr lang="en-US" dirty="0" err="1">
                <a:latin typeface="Cambria Math" panose="02040503050406030204" pitchFamily="18" charset="0"/>
                <a:ea typeface="Cambria Math" panose="02040503050406030204" pitchFamily="18" charset="0"/>
              </a:rPr>
              <a:t>numpy</a:t>
            </a:r>
            <a:r>
              <a:rPr lang="en-US" dirty="0">
                <a:latin typeface="Cambria Math" panose="02040503050406030204" pitchFamily="18" charset="0"/>
                <a:ea typeface="Cambria Math" panose="02040503050406030204" pitchFamily="18" charset="0"/>
              </a:rPr>
              <a:t> array.</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Predict the gesture using the H5 file.</a:t>
            </a:r>
          </a:p>
          <a:p>
            <a:endParaRPr lang="en-US" dirty="0"/>
          </a:p>
        </p:txBody>
      </p:sp>
      <p:sp>
        <p:nvSpPr>
          <p:cNvPr id="4" name="TextBox 3">
            <a:extLst>
              <a:ext uri="{FF2B5EF4-FFF2-40B4-BE49-F238E27FC236}">
                <a16:creationId xmlns:a16="http://schemas.microsoft.com/office/drawing/2014/main" id="{C8E36674-E310-42AF-978D-5130C611FF57}"/>
              </a:ext>
            </a:extLst>
          </p:cNvPr>
          <p:cNvSpPr txBox="1"/>
          <p:nvPr/>
        </p:nvSpPr>
        <p:spPr>
          <a:xfrm>
            <a:off x="1444869" y="5600701"/>
            <a:ext cx="10344727" cy="1107996"/>
          </a:xfrm>
          <a:prstGeom prst="rect">
            <a:avLst/>
          </a:prstGeom>
          <a:noFill/>
        </p:spPr>
        <p:txBody>
          <a:bodyPr wrap="square" rtlCol="0">
            <a:spAutoFit/>
          </a:bodyPr>
          <a:lstStyle/>
          <a:p>
            <a:r>
              <a:rPr lang="en-US" sz="1100" b="1" dirty="0">
                <a:latin typeface="Cambria Math" panose="02040503050406030204" pitchFamily="18" charset="0"/>
                <a:ea typeface="Cambria Math" panose="02040503050406030204" pitchFamily="18" charset="0"/>
              </a:rPr>
              <a:t>Reference:</a:t>
            </a:r>
          </a:p>
          <a:p>
            <a:r>
              <a:rPr lang="en-US" sz="1100" dirty="0">
                <a:latin typeface="Cambria Math" panose="02040503050406030204" pitchFamily="18" charset="0"/>
                <a:ea typeface="Cambria Math" panose="02040503050406030204" pitchFamily="18" charset="0"/>
                <a:hlinkClick r:id="rId2"/>
              </a:rPr>
              <a:t>https://www.kaggle.com/</a:t>
            </a:r>
            <a:endParaRPr lang="en-US" sz="1100" dirty="0">
              <a:latin typeface="Cambria Math" panose="02040503050406030204" pitchFamily="18" charset="0"/>
              <a:ea typeface="Cambria Math" panose="02040503050406030204" pitchFamily="18" charset="0"/>
            </a:endParaRPr>
          </a:p>
          <a:p>
            <a:r>
              <a:rPr lang="en-US" sz="1100" dirty="0">
                <a:latin typeface="Cambria Math" panose="02040503050406030204" pitchFamily="18" charset="0"/>
                <a:ea typeface="Cambria Math" panose="02040503050406030204" pitchFamily="18" charset="0"/>
                <a:hlinkClick r:id="rId3"/>
              </a:rPr>
              <a:t>https://stackoverflow.com/</a:t>
            </a:r>
            <a:endParaRPr lang="en-US" sz="1100" dirty="0">
              <a:latin typeface="Cambria Math" panose="02040503050406030204" pitchFamily="18" charset="0"/>
              <a:ea typeface="Cambria Math" panose="02040503050406030204" pitchFamily="18" charset="0"/>
            </a:endParaRPr>
          </a:p>
          <a:p>
            <a:r>
              <a:rPr lang="en-US" sz="1100" dirty="0">
                <a:latin typeface="Cambria Math" panose="02040503050406030204" pitchFamily="18" charset="0"/>
                <a:ea typeface="Cambria Math" panose="02040503050406030204" pitchFamily="18" charset="0"/>
                <a:hlinkClick r:id="rId4"/>
              </a:rPr>
              <a:t>https://opencv-python-tutroals.readthedocs.io/en/latest/py_tutorials/py_imgproc/py_thresholding/py_thresholding.html#thresholding</a:t>
            </a:r>
            <a:endParaRPr lang="en-US" sz="1100" dirty="0">
              <a:latin typeface="Cambria Math" panose="02040503050406030204" pitchFamily="18" charset="0"/>
              <a:ea typeface="Cambria Math" panose="02040503050406030204" pitchFamily="18" charset="0"/>
            </a:endParaRPr>
          </a:p>
          <a:p>
            <a:r>
              <a:rPr lang="en-US" sz="1100" dirty="0">
                <a:latin typeface="Cambria Math" panose="02040503050406030204" pitchFamily="18" charset="0"/>
                <a:ea typeface="Cambria Math" panose="02040503050406030204" pitchFamily="18" charset="0"/>
                <a:hlinkClick r:id="rId5"/>
              </a:rPr>
              <a:t>https://docs.opencv.org/master/index.html</a:t>
            </a:r>
            <a:endParaRPr lang="en-US" sz="1100" dirty="0">
              <a:latin typeface="Cambria Math" panose="02040503050406030204" pitchFamily="18" charset="0"/>
              <a:ea typeface="Cambria Math" panose="02040503050406030204" pitchFamily="18" charset="0"/>
            </a:endParaRPr>
          </a:p>
          <a:p>
            <a:endParaRPr lang="en-US" sz="11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2630905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BB78C-5D4F-42FC-B081-87CFDB1FB3E9}"/>
              </a:ext>
            </a:extLst>
          </p:cNvPr>
          <p:cNvSpPr>
            <a:spLocks noGrp="1"/>
          </p:cNvSpPr>
          <p:nvPr>
            <p:ph type="title"/>
          </p:nvPr>
        </p:nvSpPr>
        <p:spPr/>
        <p:txBody>
          <a:bodyPr/>
          <a:lstStyle/>
          <a:p>
            <a:r>
              <a:rPr lang="en-US" dirty="0">
                <a:latin typeface="Cambria Math" panose="02040503050406030204" pitchFamily="18" charset="0"/>
                <a:ea typeface="Cambria Math" panose="02040503050406030204" pitchFamily="18" charset="0"/>
              </a:rPr>
              <a:t>Module Description</a:t>
            </a:r>
            <a:br>
              <a:rPr lang="en-US" dirty="0">
                <a:latin typeface="Cambria Math" panose="02040503050406030204" pitchFamily="18" charset="0"/>
                <a:ea typeface="Cambria Math" panose="02040503050406030204" pitchFamily="18" charset="0"/>
              </a:rPr>
            </a:br>
            <a:endParaRPr lang="en-US" dirty="0"/>
          </a:p>
        </p:txBody>
      </p:sp>
      <p:sp>
        <p:nvSpPr>
          <p:cNvPr id="3" name="Content Placeholder 2">
            <a:extLst>
              <a:ext uri="{FF2B5EF4-FFF2-40B4-BE49-F238E27FC236}">
                <a16:creationId xmlns:a16="http://schemas.microsoft.com/office/drawing/2014/main" id="{6037879A-AEE9-44C8-A97D-203BFF01CA90}"/>
              </a:ext>
            </a:extLst>
          </p:cNvPr>
          <p:cNvSpPr>
            <a:spLocks noGrp="1"/>
          </p:cNvSpPr>
          <p:nvPr>
            <p:ph idx="1"/>
          </p:nvPr>
        </p:nvSpPr>
        <p:spPr>
          <a:xfrm>
            <a:off x="1141412" y="2249487"/>
            <a:ext cx="9905999" cy="3403967"/>
          </a:xfrm>
        </p:spPr>
        <p:txBody>
          <a:bodyPr>
            <a:normAutofit fontScale="70000" lnSpcReduction="20000"/>
          </a:bodyPr>
          <a:lstStyle/>
          <a:p>
            <a:pPr marL="342900" indent="-342900">
              <a:buFont typeface="+mj-lt"/>
              <a:buAutoNum type="arabicParenR" startAt="3"/>
            </a:pPr>
            <a:r>
              <a:rPr lang="en-US" dirty="0">
                <a:latin typeface="Cambria Math" panose="02040503050406030204" pitchFamily="18" charset="0"/>
                <a:ea typeface="Cambria Math" panose="02040503050406030204" pitchFamily="18" charset="0"/>
              </a:rPr>
              <a:t>Third module is about doing the task accordingly as the predicted gesture.</a:t>
            </a:r>
          </a:p>
          <a:p>
            <a:r>
              <a:rPr lang="en-US" dirty="0">
                <a:latin typeface="Cambria Math" panose="02040503050406030204" pitchFamily="18" charset="0"/>
                <a:ea typeface="Cambria Math" panose="02040503050406030204" pitchFamily="18" charset="0"/>
              </a:rPr>
              <a:t>For that, we will be using </a:t>
            </a:r>
            <a:r>
              <a:rPr lang="en-US" dirty="0" err="1">
                <a:latin typeface="Cambria Math" panose="02040503050406030204" pitchFamily="18" charset="0"/>
                <a:ea typeface="Cambria Math" panose="02040503050406030204" pitchFamily="18" charset="0"/>
              </a:rPr>
              <a:t>PyAutoGUI</a:t>
            </a:r>
            <a:r>
              <a:rPr lang="en-US" dirty="0">
                <a:latin typeface="Cambria Math" panose="02040503050406030204" pitchFamily="18" charset="0"/>
                <a:ea typeface="Cambria Math" panose="02040503050406030204" pitchFamily="18" charset="0"/>
              </a:rPr>
              <a:t> for controlling the mouse and keyboard in PC. Though the system can be modified to do other tasks.</a:t>
            </a:r>
          </a:p>
          <a:p>
            <a:endParaRPr lang="en-US" dirty="0">
              <a:latin typeface="Cambria Math" panose="02040503050406030204" pitchFamily="18" charset="0"/>
              <a:ea typeface="Cambria Math" panose="02040503050406030204" pitchFamily="18" charset="0"/>
            </a:endParaRPr>
          </a:p>
          <a:p>
            <a:pPr marL="0" indent="0">
              <a:buNone/>
            </a:pPr>
            <a:r>
              <a:rPr lang="en-US" b="1" dirty="0">
                <a:latin typeface="Cambria Math" panose="02040503050406030204" pitchFamily="18" charset="0"/>
                <a:ea typeface="Cambria Math" panose="02040503050406030204" pitchFamily="18" charset="0"/>
              </a:rPr>
              <a:t>Steps:</a:t>
            </a:r>
            <a:endParaRPr lang="en-US" dirty="0">
              <a:latin typeface="Cambria Math" panose="02040503050406030204" pitchFamily="18" charset="0"/>
              <a:ea typeface="Cambria Math" panose="02040503050406030204" pitchFamily="18" charset="0"/>
            </a:endParaRPr>
          </a:p>
          <a:p>
            <a:pPr marL="628650" indent="-342900">
              <a:buFont typeface="+mj-lt"/>
              <a:buAutoNum type="alphaLcPeriod"/>
            </a:pPr>
            <a:r>
              <a:rPr lang="en-US" dirty="0">
                <a:latin typeface="Cambria Math" panose="02040503050406030204" pitchFamily="18" charset="0"/>
                <a:ea typeface="Cambria Math" panose="02040503050406030204" pitchFamily="18" charset="0"/>
              </a:rPr>
              <a:t>Installing </a:t>
            </a:r>
            <a:r>
              <a:rPr lang="en-US" dirty="0" err="1">
                <a:latin typeface="Cambria Math" panose="02040503050406030204" pitchFamily="18" charset="0"/>
                <a:ea typeface="Cambria Math" panose="02040503050406030204" pitchFamily="18" charset="0"/>
              </a:rPr>
              <a:t>PyAutoGUI</a:t>
            </a:r>
            <a:r>
              <a:rPr lang="en-US" dirty="0">
                <a:latin typeface="Cambria Math" panose="02040503050406030204" pitchFamily="18" charset="0"/>
                <a:ea typeface="Cambria Math" panose="02040503050406030204" pitchFamily="18" charset="0"/>
              </a:rPr>
              <a:t>.</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Assign a task to each gesture.</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Get the predicted gesture (previous module).</a:t>
            </a:r>
          </a:p>
          <a:p>
            <a:pPr marL="628650" indent="-342900">
              <a:buFont typeface="+mj-lt"/>
              <a:buAutoNum type="alphaLcPeriod"/>
            </a:pPr>
            <a:r>
              <a:rPr lang="en-US" dirty="0">
                <a:latin typeface="Cambria Math" panose="02040503050406030204" pitchFamily="18" charset="0"/>
                <a:ea typeface="Cambria Math" panose="02040503050406030204" pitchFamily="18" charset="0"/>
              </a:rPr>
              <a:t>Do the task as assigned.</a:t>
            </a:r>
          </a:p>
          <a:p>
            <a:endParaRPr lang="en-US" dirty="0"/>
          </a:p>
        </p:txBody>
      </p:sp>
      <p:sp>
        <p:nvSpPr>
          <p:cNvPr id="4" name="TextBox 3">
            <a:extLst>
              <a:ext uri="{FF2B5EF4-FFF2-40B4-BE49-F238E27FC236}">
                <a16:creationId xmlns:a16="http://schemas.microsoft.com/office/drawing/2014/main" id="{68120209-4170-4D47-A8B8-DC81E0F04019}"/>
              </a:ext>
            </a:extLst>
          </p:cNvPr>
          <p:cNvSpPr txBox="1"/>
          <p:nvPr/>
        </p:nvSpPr>
        <p:spPr>
          <a:xfrm>
            <a:off x="1427285" y="6029480"/>
            <a:ext cx="10344727" cy="600164"/>
          </a:xfrm>
          <a:prstGeom prst="rect">
            <a:avLst/>
          </a:prstGeom>
          <a:noFill/>
        </p:spPr>
        <p:txBody>
          <a:bodyPr wrap="square" rtlCol="0">
            <a:spAutoFit/>
          </a:bodyPr>
          <a:lstStyle/>
          <a:p>
            <a:r>
              <a:rPr lang="en-US" sz="1100" b="1" dirty="0">
                <a:latin typeface="Cambria Math" panose="02040503050406030204" pitchFamily="18" charset="0"/>
                <a:ea typeface="Cambria Math" panose="02040503050406030204" pitchFamily="18" charset="0"/>
              </a:rPr>
              <a:t>Reference:</a:t>
            </a:r>
            <a:endParaRPr lang="en-US" sz="1100" dirty="0">
              <a:latin typeface="Cambria Math" panose="02040503050406030204" pitchFamily="18" charset="0"/>
              <a:ea typeface="Cambria Math" panose="02040503050406030204" pitchFamily="18" charset="0"/>
            </a:endParaRPr>
          </a:p>
          <a:p>
            <a:r>
              <a:rPr lang="en-US" sz="1100" dirty="0">
                <a:latin typeface="Cambria Math" panose="02040503050406030204" pitchFamily="18" charset="0"/>
                <a:ea typeface="Cambria Math" panose="02040503050406030204" pitchFamily="18" charset="0"/>
                <a:hlinkClick r:id="rId2"/>
              </a:rPr>
              <a:t>https://pyautogui.readthedocs.io/en/latest/</a:t>
            </a:r>
            <a:endParaRPr lang="en-US" sz="1100" dirty="0">
              <a:latin typeface="Cambria Math" panose="02040503050406030204" pitchFamily="18" charset="0"/>
              <a:ea typeface="Cambria Math" panose="02040503050406030204" pitchFamily="18" charset="0"/>
            </a:endParaRPr>
          </a:p>
          <a:p>
            <a:endParaRPr lang="en-US" sz="11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410699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501A5-DA11-4B63-84F0-7580A2DCA531}"/>
              </a:ext>
            </a:extLst>
          </p:cNvPr>
          <p:cNvSpPr>
            <a:spLocks noGrp="1"/>
          </p:cNvSpPr>
          <p:nvPr>
            <p:ph type="title"/>
          </p:nvPr>
        </p:nvSpPr>
        <p:spPr>
          <a:xfrm>
            <a:off x="2873497" y="350830"/>
            <a:ext cx="6604610" cy="740280"/>
          </a:xfrm>
        </p:spPr>
        <p:txBody>
          <a:bodyPr>
            <a:normAutofit fontScale="90000"/>
          </a:bodyPr>
          <a:lstStyle/>
          <a:p>
            <a:r>
              <a:rPr lang="en-US" dirty="0">
                <a:latin typeface="Cambria Math" panose="02040503050406030204" pitchFamily="18" charset="0"/>
                <a:ea typeface="Cambria Math" panose="02040503050406030204" pitchFamily="18" charset="0"/>
              </a:rPr>
              <a:t>Implementation and coding</a:t>
            </a:r>
            <a:br>
              <a:rPr lang="en-US" dirty="0"/>
            </a:br>
            <a:r>
              <a:rPr lang="en-US" dirty="0"/>
              <a:t>	</a:t>
            </a:r>
          </a:p>
        </p:txBody>
      </p:sp>
      <p:pic>
        <p:nvPicPr>
          <p:cNvPr id="5" name="Content Placeholder 4">
            <a:extLst>
              <a:ext uri="{FF2B5EF4-FFF2-40B4-BE49-F238E27FC236}">
                <a16:creationId xmlns:a16="http://schemas.microsoft.com/office/drawing/2014/main" id="{3B8E1368-CF87-43CB-B933-B5D77AE4C14B}"/>
              </a:ext>
            </a:extLst>
          </p:cNvPr>
          <p:cNvPicPr>
            <a:picLocks noGrp="1" noChangeAspect="1"/>
          </p:cNvPicPr>
          <p:nvPr>
            <p:ph idx="1"/>
          </p:nvPr>
        </p:nvPicPr>
        <p:blipFill>
          <a:blip r:embed="rId2"/>
          <a:stretch>
            <a:fillRect/>
          </a:stretch>
        </p:blipFill>
        <p:spPr>
          <a:xfrm>
            <a:off x="1293161" y="828203"/>
            <a:ext cx="4597685" cy="5519843"/>
          </a:xfrm>
          <a:prstGeom prst="rect">
            <a:avLst/>
          </a:prstGeom>
        </p:spPr>
      </p:pic>
      <p:pic>
        <p:nvPicPr>
          <p:cNvPr id="6" name="Picture 5">
            <a:extLst>
              <a:ext uri="{FF2B5EF4-FFF2-40B4-BE49-F238E27FC236}">
                <a16:creationId xmlns:a16="http://schemas.microsoft.com/office/drawing/2014/main" id="{B84E881D-B8E9-4709-946E-F594D1C373F2}"/>
              </a:ext>
            </a:extLst>
          </p:cNvPr>
          <p:cNvPicPr>
            <a:picLocks noChangeAspect="1"/>
          </p:cNvPicPr>
          <p:nvPr/>
        </p:nvPicPr>
        <p:blipFill>
          <a:blip r:embed="rId3"/>
          <a:stretch>
            <a:fillRect/>
          </a:stretch>
        </p:blipFill>
        <p:spPr>
          <a:xfrm>
            <a:off x="6301156" y="828202"/>
            <a:ext cx="4686222" cy="5519843"/>
          </a:xfrm>
          <a:prstGeom prst="rect">
            <a:avLst/>
          </a:prstGeom>
        </p:spPr>
      </p:pic>
    </p:spTree>
    <p:extLst>
      <p:ext uri="{BB962C8B-B14F-4D97-AF65-F5344CB8AC3E}">
        <p14:creationId xmlns:p14="http://schemas.microsoft.com/office/powerpoint/2010/main" val="15216229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F2153-1F52-4619-86F9-62E050AC6D29}"/>
              </a:ext>
            </a:extLst>
          </p:cNvPr>
          <p:cNvSpPr>
            <a:spLocks noGrp="1"/>
          </p:cNvSpPr>
          <p:nvPr>
            <p:ph type="title"/>
          </p:nvPr>
        </p:nvSpPr>
        <p:spPr>
          <a:xfrm>
            <a:off x="5352927" y="80722"/>
            <a:ext cx="1733672" cy="509828"/>
          </a:xfrm>
        </p:spPr>
        <p:txBody>
          <a:bodyPr>
            <a:normAutofit fontScale="90000"/>
          </a:bodyPr>
          <a:lstStyle/>
          <a:p>
            <a:r>
              <a:rPr lang="en-US" dirty="0">
                <a:latin typeface="Cambria Math" panose="02040503050406030204" pitchFamily="18" charset="0"/>
                <a:ea typeface="Cambria Math" panose="02040503050406030204" pitchFamily="18" charset="0"/>
              </a:rPr>
              <a:t>Contd..</a:t>
            </a:r>
            <a:endParaRPr lang="en-US" dirty="0"/>
          </a:p>
        </p:txBody>
      </p:sp>
      <p:pic>
        <p:nvPicPr>
          <p:cNvPr id="4" name="Content Placeholder 3">
            <a:extLst>
              <a:ext uri="{FF2B5EF4-FFF2-40B4-BE49-F238E27FC236}">
                <a16:creationId xmlns:a16="http://schemas.microsoft.com/office/drawing/2014/main" id="{5BC622DF-3A47-459B-9C9D-685D24C89662}"/>
              </a:ext>
            </a:extLst>
          </p:cNvPr>
          <p:cNvPicPr>
            <a:picLocks noGrp="1" noChangeAspect="1"/>
          </p:cNvPicPr>
          <p:nvPr>
            <p:ph idx="1"/>
          </p:nvPr>
        </p:nvPicPr>
        <p:blipFill>
          <a:blip r:embed="rId2"/>
          <a:stretch>
            <a:fillRect/>
          </a:stretch>
        </p:blipFill>
        <p:spPr>
          <a:xfrm>
            <a:off x="1174534" y="792835"/>
            <a:ext cx="4885624" cy="5729529"/>
          </a:xfrm>
          <a:prstGeom prst="rect">
            <a:avLst/>
          </a:prstGeom>
        </p:spPr>
      </p:pic>
      <p:pic>
        <p:nvPicPr>
          <p:cNvPr id="5" name="Picture 4">
            <a:extLst>
              <a:ext uri="{FF2B5EF4-FFF2-40B4-BE49-F238E27FC236}">
                <a16:creationId xmlns:a16="http://schemas.microsoft.com/office/drawing/2014/main" id="{2DA3030A-4522-424E-A4AD-69F49EADEF05}"/>
              </a:ext>
            </a:extLst>
          </p:cNvPr>
          <p:cNvPicPr>
            <a:picLocks noChangeAspect="1"/>
          </p:cNvPicPr>
          <p:nvPr/>
        </p:nvPicPr>
        <p:blipFill rotWithShape="1">
          <a:blip r:embed="rId3"/>
          <a:srcRect b="587"/>
          <a:stretch/>
        </p:blipFill>
        <p:spPr>
          <a:xfrm>
            <a:off x="6219763" y="792836"/>
            <a:ext cx="4885623" cy="5695888"/>
          </a:xfrm>
          <a:prstGeom prst="rect">
            <a:avLst/>
          </a:prstGeom>
        </p:spPr>
      </p:pic>
    </p:spTree>
    <p:extLst>
      <p:ext uri="{BB962C8B-B14F-4D97-AF65-F5344CB8AC3E}">
        <p14:creationId xmlns:p14="http://schemas.microsoft.com/office/powerpoint/2010/main" val="15018406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A5CFB-C583-4097-8EC2-6EFFB92D6848}"/>
              </a:ext>
            </a:extLst>
          </p:cNvPr>
          <p:cNvSpPr>
            <a:spLocks noGrp="1"/>
          </p:cNvSpPr>
          <p:nvPr>
            <p:ph type="title"/>
          </p:nvPr>
        </p:nvSpPr>
        <p:spPr>
          <a:xfrm>
            <a:off x="5378961" y="74258"/>
            <a:ext cx="2182079" cy="427767"/>
          </a:xfrm>
        </p:spPr>
        <p:txBody>
          <a:bodyPr>
            <a:normAutofit fontScale="90000"/>
          </a:bodyPr>
          <a:lstStyle/>
          <a:p>
            <a:r>
              <a:rPr lang="en-US" dirty="0"/>
              <a:t>Contd..</a:t>
            </a:r>
          </a:p>
        </p:txBody>
      </p:sp>
      <p:pic>
        <p:nvPicPr>
          <p:cNvPr id="4" name="Content Placeholder 3">
            <a:extLst>
              <a:ext uri="{FF2B5EF4-FFF2-40B4-BE49-F238E27FC236}">
                <a16:creationId xmlns:a16="http://schemas.microsoft.com/office/drawing/2014/main" id="{5D355448-C27D-45D9-99CA-70126D78E25D}"/>
              </a:ext>
            </a:extLst>
          </p:cNvPr>
          <p:cNvPicPr>
            <a:picLocks noGrp="1" noChangeAspect="1"/>
          </p:cNvPicPr>
          <p:nvPr>
            <p:ph idx="1"/>
          </p:nvPr>
        </p:nvPicPr>
        <p:blipFill>
          <a:blip r:embed="rId2"/>
          <a:stretch>
            <a:fillRect/>
          </a:stretch>
        </p:blipFill>
        <p:spPr>
          <a:xfrm>
            <a:off x="996395" y="663750"/>
            <a:ext cx="5216146" cy="5763944"/>
          </a:xfrm>
          <a:prstGeom prst="rect">
            <a:avLst/>
          </a:prstGeom>
        </p:spPr>
      </p:pic>
      <p:pic>
        <p:nvPicPr>
          <p:cNvPr id="5" name="Picture 4">
            <a:extLst>
              <a:ext uri="{FF2B5EF4-FFF2-40B4-BE49-F238E27FC236}">
                <a16:creationId xmlns:a16="http://schemas.microsoft.com/office/drawing/2014/main" id="{F0110131-39B7-401E-B03D-E55994BA727F}"/>
              </a:ext>
            </a:extLst>
          </p:cNvPr>
          <p:cNvPicPr>
            <a:picLocks noChangeAspect="1"/>
          </p:cNvPicPr>
          <p:nvPr/>
        </p:nvPicPr>
        <p:blipFill>
          <a:blip r:embed="rId3"/>
          <a:stretch>
            <a:fillRect/>
          </a:stretch>
        </p:blipFill>
        <p:spPr>
          <a:xfrm>
            <a:off x="6347012" y="663750"/>
            <a:ext cx="5216146" cy="5763944"/>
          </a:xfrm>
          <a:prstGeom prst="rect">
            <a:avLst/>
          </a:prstGeom>
        </p:spPr>
      </p:pic>
    </p:spTree>
    <p:extLst>
      <p:ext uri="{BB962C8B-B14F-4D97-AF65-F5344CB8AC3E}">
        <p14:creationId xmlns:p14="http://schemas.microsoft.com/office/powerpoint/2010/main" val="3540226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9828B-E633-410D-9AAC-26C81097B4B6}"/>
              </a:ext>
            </a:extLst>
          </p:cNvPr>
          <p:cNvSpPr>
            <a:spLocks noGrp="1"/>
          </p:cNvSpPr>
          <p:nvPr>
            <p:ph type="title"/>
          </p:nvPr>
        </p:nvSpPr>
        <p:spPr>
          <a:xfrm>
            <a:off x="4886938" y="170111"/>
            <a:ext cx="2217248" cy="876174"/>
          </a:xfrm>
        </p:spPr>
        <p:txBody>
          <a:bodyPr/>
          <a:lstStyle/>
          <a:p>
            <a:r>
              <a:rPr lang="en-US" dirty="0"/>
              <a:t>Agenda :</a:t>
            </a:r>
          </a:p>
        </p:txBody>
      </p:sp>
      <p:sp>
        <p:nvSpPr>
          <p:cNvPr id="3" name="Content Placeholder 2">
            <a:extLst>
              <a:ext uri="{FF2B5EF4-FFF2-40B4-BE49-F238E27FC236}">
                <a16:creationId xmlns:a16="http://schemas.microsoft.com/office/drawing/2014/main" id="{52BE2A55-9C73-4795-A1FA-E118706FA656}"/>
              </a:ext>
            </a:extLst>
          </p:cNvPr>
          <p:cNvSpPr>
            <a:spLocks noGrp="1"/>
          </p:cNvSpPr>
          <p:nvPr>
            <p:ph idx="1"/>
          </p:nvPr>
        </p:nvSpPr>
        <p:spPr>
          <a:xfrm>
            <a:off x="4642338" y="1283676"/>
            <a:ext cx="3666393" cy="5404213"/>
          </a:xfrm>
        </p:spPr>
        <p:txBody>
          <a:bodyPr>
            <a:normAutofit/>
          </a:bodyPr>
          <a:lstStyle/>
          <a:p>
            <a:pPr marL="514350" indent="-514350">
              <a:buFont typeface="+mj-lt"/>
              <a:buAutoNum type="alphaLcPeriod"/>
            </a:pPr>
            <a:r>
              <a:rPr lang="en-US" sz="1200" dirty="0">
                <a:latin typeface="Cambria Math" panose="02040503050406030204" pitchFamily="18" charset="0"/>
                <a:ea typeface="Cambria Math" panose="02040503050406030204" pitchFamily="18" charset="0"/>
              </a:rPr>
              <a:t>Introduction</a:t>
            </a:r>
          </a:p>
          <a:p>
            <a:pPr marL="514350" indent="-514350">
              <a:buFont typeface="+mj-lt"/>
              <a:buAutoNum type="alphaLcPeriod"/>
            </a:pPr>
            <a:r>
              <a:rPr lang="en-US" sz="1200" dirty="0">
                <a:latin typeface="Cambria Math" panose="02040503050406030204" pitchFamily="18" charset="0"/>
                <a:ea typeface="Cambria Math" panose="02040503050406030204" pitchFamily="18" charset="0"/>
              </a:rPr>
              <a:t>Existing work with limitations</a:t>
            </a:r>
          </a:p>
          <a:p>
            <a:pPr marL="514350" indent="-514350">
              <a:buFont typeface="+mj-lt"/>
              <a:buAutoNum type="alphaLcPeriod"/>
            </a:pPr>
            <a:r>
              <a:rPr lang="en-US" sz="1200" dirty="0">
                <a:latin typeface="Cambria Math" panose="02040503050406030204" pitchFamily="18" charset="0"/>
                <a:ea typeface="Cambria Math" panose="02040503050406030204" pitchFamily="18" charset="0"/>
              </a:rPr>
              <a:t>Proposed work and methodology</a:t>
            </a:r>
          </a:p>
          <a:p>
            <a:pPr marL="514350" indent="-514350">
              <a:buFont typeface="+mj-lt"/>
              <a:buAutoNum type="alphaLcPeriod"/>
            </a:pPr>
            <a:r>
              <a:rPr lang="en-US" sz="1200" dirty="0">
                <a:latin typeface="Cambria Math" panose="02040503050406030204" pitchFamily="18" charset="0"/>
                <a:ea typeface="Cambria Math" panose="02040503050406030204" pitchFamily="18" charset="0"/>
              </a:rPr>
              <a:t>Novelty of the project</a:t>
            </a:r>
          </a:p>
          <a:p>
            <a:pPr marL="514350" indent="-514350">
              <a:buFont typeface="+mj-lt"/>
              <a:buAutoNum type="alphaLcPeriod"/>
            </a:pPr>
            <a:r>
              <a:rPr lang="en-US" sz="1200" dirty="0">
                <a:latin typeface="Cambria Math" panose="02040503050406030204" pitchFamily="18" charset="0"/>
                <a:ea typeface="Cambria Math" panose="02040503050406030204" pitchFamily="18" charset="0"/>
              </a:rPr>
              <a:t>Real time usage</a:t>
            </a:r>
          </a:p>
          <a:p>
            <a:pPr marL="514350" indent="-514350">
              <a:buFont typeface="+mj-lt"/>
              <a:buAutoNum type="alphaLcPeriod"/>
            </a:pPr>
            <a:r>
              <a:rPr lang="en-US" sz="1200" dirty="0">
                <a:latin typeface="Cambria Math" panose="02040503050406030204" pitchFamily="18" charset="0"/>
                <a:ea typeface="Cambria Math" panose="02040503050406030204" pitchFamily="18" charset="0"/>
              </a:rPr>
              <a:t>Hardware &amp; software requirements</a:t>
            </a:r>
          </a:p>
          <a:p>
            <a:pPr marL="514350" indent="-514350">
              <a:buFont typeface="+mj-lt"/>
              <a:buAutoNum type="alphaLcPeriod"/>
            </a:pPr>
            <a:r>
              <a:rPr lang="en-US" sz="1200" dirty="0">
                <a:latin typeface="Cambria Math" panose="02040503050406030204" pitchFamily="18" charset="0"/>
                <a:ea typeface="Cambria Math" panose="02040503050406030204" pitchFamily="18" charset="0"/>
              </a:rPr>
              <a:t>Overall system architecture diagram</a:t>
            </a:r>
          </a:p>
          <a:p>
            <a:pPr marL="514350" indent="-514350">
              <a:buFont typeface="+mj-lt"/>
              <a:buAutoNum type="alphaLcPeriod" startAt="8"/>
            </a:pPr>
            <a:r>
              <a:rPr lang="en-US" sz="1200" dirty="0">
                <a:latin typeface="Cambria Math" panose="02040503050406030204" pitchFamily="18" charset="0"/>
                <a:ea typeface="Cambria Math" panose="02040503050406030204" pitchFamily="18" charset="0"/>
              </a:rPr>
              <a:t>Literature review </a:t>
            </a:r>
          </a:p>
          <a:p>
            <a:pPr marL="514350" indent="-514350">
              <a:buFont typeface="+mj-lt"/>
              <a:buAutoNum type="alphaLcPeriod" startAt="8"/>
            </a:pPr>
            <a:r>
              <a:rPr lang="en-US" sz="1200" dirty="0">
                <a:latin typeface="Cambria Math" panose="02040503050406030204" pitchFamily="18" charset="0"/>
                <a:ea typeface="Cambria Math" panose="02040503050406030204" pitchFamily="18" charset="0"/>
              </a:rPr>
              <a:t>Module description</a:t>
            </a:r>
          </a:p>
          <a:p>
            <a:pPr marL="514350" indent="-514350">
              <a:buFont typeface="+mj-lt"/>
              <a:buAutoNum type="alphaLcPeriod" startAt="8"/>
            </a:pPr>
            <a:r>
              <a:rPr lang="en-US" sz="1200" dirty="0">
                <a:latin typeface="Cambria Math" panose="02040503050406030204" pitchFamily="18" charset="0"/>
                <a:ea typeface="Cambria Math" panose="02040503050406030204" pitchFamily="18" charset="0"/>
              </a:rPr>
              <a:t>Module workflow explanation</a:t>
            </a:r>
          </a:p>
          <a:p>
            <a:pPr marL="514350" indent="-514350">
              <a:buFont typeface="+mj-lt"/>
              <a:buAutoNum type="alphaLcPeriod" startAt="8"/>
            </a:pPr>
            <a:r>
              <a:rPr lang="en-US" sz="1200" dirty="0">
                <a:latin typeface="Cambria Math" panose="02040503050406030204" pitchFamily="18" charset="0"/>
                <a:ea typeface="Cambria Math" panose="02040503050406030204" pitchFamily="18" charset="0"/>
              </a:rPr>
              <a:t>Implementation</a:t>
            </a:r>
          </a:p>
          <a:p>
            <a:pPr marL="514350" indent="-514350">
              <a:buFont typeface="+mj-lt"/>
              <a:buAutoNum type="alphaLcPeriod" startAt="8"/>
            </a:pPr>
            <a:r>
              <a:rPr lang="en-US" sz="1200" dirty="0">
                <a:latin typeface="Cambria Math" panose="02040503050406030204" pitchFamily="18" charset="0"/>
                <a:ea typeface="Cambria Math" panose="02040503050406030204" pitchFamily="18" charset="0"/>
              </a:rPr>
              <a:t>Coding</a:t>
            </a:r>
          </a:p>
          <a:p>
            <a:pPr marL="514350" indent="-514350">
              <a:buFont typeface="+mj-lt"/>
              <a:buAutoNum type="alphaLcPeriod" startAt="8"/>
            </a:pPr>
            <a:r>
              <a:rPr lang="en-US" sz="1200" dirty="0">
                <a:latin typeface="Cambria Math" panose="02040503050406030204" pitchFamily="18" charset="0"/>
                <a:ea typeface="Cambria Math" panose="02040503050406030204" pitchFamily="18" charset="0"/>
              </a:rPr>
              <a:t>Demo video</a:t>
            </a:r>
          </a:p>
          <a:p>
            <a:pPr marL="514350" indent="-514350">
              <a:buFont typeface="+mj-lt"/>
              <a:buAutoNum type="alphaLcPeriod" startAt="8"/>
            </a:pPr>
            <a:r>
              <a:rPr lang="en-US" sz="1200" dirty="0">
                <a:latin typeface="Cambria Math" panose="02040503050406030204" pitchFamily="18" charset="0"/>
                <a:ea typeface="Cambria Math" panose="02040503050406030204" pitchFamily="18" charset="0"/>
              </a:rPr>
              <a:t>Snapshot of project</a:t>
            </a:r>
          </a:p>
        </p:txBody>
      </p:sp>
    </p:spTree>
    <p:extLst>
      <p:ext uri="{BB962C8B-B14F-4D97-AF65-F5344CB8AC3E}">
        <p14:creationId xmlns:p14="http://schemas.microsoft.com/office/powerpoint/2010/main" val="2108802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2F52E-685A-418E-B2C1-3D3F66B3B560}"/>
              </a:ext>
            </a:extLst>
          </p:cNvPr>
          <p:cNvSpPr>
            <a:spLocks noGrp="1"/>
          </p:cNvSpPr>
          <p:nvPr>
            <p:ph type="title"/>
          </p:nvPr>
        </p:nvSpPr>
        <p:spPr/>
        <p:txBody>
          <a:bodyPr/>
          <a:lstStyle/>
          <a:p>
            <a:r>
              <a:rPr lang="en-US" dirty="0"/>
              <a:t>Implemented features</a:t>
            </a:r>
          </a:p>
        </p:txBody>
      </p:sp>
      <p:pic>
        <p:nvPicPr>
          <p:cNvPr id="5" name="Content Placeholder 4">
            <a:extLst>
              <a:ext uri="{FF2B5EF4-FFF2-40B4-BE49-F238E27FC236}">
                <a16:creationId xmlns:a16="http://schemas.microsoft.com/office/drawing/2014/main" id="{6E3DC2D6-0C81-476D-8224-D1EC028BAD01}"/>
              </a:ext>
            </a:extLst>
          </p:cNvPr>
          <p:cNvPicPr>
            <a:picLocks noGrp="1" noChangeAspect="1"/>
          </p:cNvPicPr>
          <p:nvPr>
            <p:ph idx="1"/>
          </p:nvPr>
        </p:nvPicPr>
        <p:blipFill>
          <a:blip r:embed="rId2"/>
          <a:stretch>
            <a:fillRect/>
          </a:stretch>
        </p:blipFill>
        <p:spPr>
          <a:xfrm>
            <a:off x="3296266" y="1983886"/>
            <a:ext cx="5599468" cy="4255596"/>
          </a:xfrm>
        </p:spPr>
      </p:pic>
    </p:spTree>
    <p:extLst>
      <p:ext uri="{BB962C8B-B14F-4D97-AF65-F5344CB8AC3E}">
        <p14:creationId xmlns:p14="http://schemas.microsoft.com/office/powerpoint/2010/main" val="2674048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D2C7B-D913-4E80-92DD-C6BF67FF0BE0}"/>
              </a:ext>
            </a:extLst>
          </p:cNvPr>
          <p:cNvSpPr>
            <a:spLocks noGrp="1"/>
          </p:cNvSpPr>
          <p:nvPr>
            <p:ph type="title"/>
          </p:nvPr>
        </p:nvSpPr>
        <p:spPr>
          <a:xfrm>
            <a:off x="1299674" y="495426"/>
            <a:ext cx="2929426" cy="550858"/>
          </a:xfrm>
        </p:spPr>
        <p:txBody>
          <a:bodyPr>
            <a:normAutofit fontScale="90000"/>
          </a:bodyPr>
          <a:lstStyle/>
          <a:p>
            <a:r>
              <a:rPr lang="en-US" dirty="0">
                <a:latin typeface="Cambria Math" panose="02040503050406030204" pitchFamily="18" charset="0"/>
                <a:ea typeface="Cambria Math" panose="02040503050406030204" pitchFamily="18" charset="0"/>
              </a:rPr>
              <a:t>Demo Video</a:t>
            </a:r>
            <a:br>
              <a:rPr lang="en-US" dirty="0"/>
            </a:br>
            <a:endParaRPr lang="en-US" dirty="0"/>
          </a:p>
        </p:txBody>
      </p:sp>
      <p:pic>
        <p:nvPicPr>
          <p:cNvPr id="4" name="Project PPT final">
            <a:hlinkClick r:id="" action="ppaction://media"/>
            <a:extLst>
              <a:ext uri="{FF2B5EF4-FFF2-40B4-BE49-F238E27FC236}">
                <a16:creationId xmlns:a16="http://schemas.microsoft.com/office/drawing/2014/main" id="{2D2EE432-E6BF-407E-84B1-82F670BF46B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66728" y="896815"/>
            <a:ext cx="9492445" cy="5339799"/>
          </a:xfrm>
        </p:spPr>
      </p:pic>
    </p:spTree>
    <p:extLst>
      <p:ext uri="{BB962C8B-B14F-4D97-AF65-F5344CB8AC3E}">
        <p14:creationId xmlns:p14="http://schemas.microsoft.com/office/powerpoint/2010/main" val="3319859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0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FE79C-6409-49EB-8190-0CC5DBF48136}"/>
              </a:ext>
            </a:extLst>
          </p:cNvPr>
          <p:cNvSpPr>
            <a:spLocks noGrp="1"/>
          </p:cNvSpPr>
          <p:nvPr>
            <p:ph type="title"/>
          </p:nvPr>
        </p:nvSpPr>
        <p:spPr>
          <a:xfrm>
            <a:off x="1834940" y="504218"/>
            <a:ext cx="9905998" cy="1478570"/>
          </a:xfrm>
        </p:spPr>
        <p:txBody>
          <a:bodyPr/>
          <a:lstStyle/>
          <a:p>
            <a:r>
              <a:rPr lang="en-US" dirty="0">
                <a:latin typeface="Cambria Math" panose="02040503050406030204" pitchFamily="18" charset="0"/>
                <a:ea typeface="Cambria Math" panose="02040503050406030204" pitchFamily="18" charset="0"/>
              </a:rPr>
              <a:t>Snapshot</a:t>
            </a:r>
            <a:br>
              <a:rPr lang="en-US" dirty="0"/>
            </a:br>
            <a:endParaRPr lang="en-US" dirty="0"/>
          </a:p>
        </p:txBody>
      </p:sp>
      <p:pic>
        <p:nvPicPr>
          <p:cNvPr id="5" name="Content Placeholder 4">
            <a:extLst>
              <a:ext uri="{FF2B5EF4-FFF2-40B4-BE49-F238E27FC236}">
                <a16:creationId xmlns:a16="http://schemas.microsoft.com/office/drawing/2014/main" id="{8B0B729B-958E-41E1-ABAF-43EECB6DAE34}"/>
              </a:ext>
            </a:extLst>
          </p:cNvPr>
          <p:cNvPicPr>
            <a:picLocks noGrp="1" noChangeAspect="1"/>
          </p:cNvPicPr>
          <p:nvPr>
            <p:ph idx="1"/>
          </p:nvPr>
        </p:nvPicPr>
        <p:blipFill>
          <a:blip r:embed="rId2"/>
          <a:stretch>
            <a:fillRect/>
          </a:stretch>
        </p:blipFill>
        <p:spPr>
          <a:xfrm>
            <a:off x="1834940" y="1447575"/>
            <a:ext cx="8518944" cy="4791907"/>
          </a:xfrm>
        </p:spPr>
      </p:pic>
    </p:spTree>
    <p:extLst>
      <p:ext uri="{BB962C8B-B14F-4D97-AF65-F5344CB8AC3E}">
        <p14:creationId xmlns:p14="http://schemas.microsoft.com/office/powerpoint/2010/main" val="8953284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E70F7-9BA8-4F38-8E9C-FD8638540383}"/>
              </a:ext>
            </a:extLst>
          </p:cNvPr>
          <p:cNvSpPr>
            <a:spLocks noGrp="1"/>
          </p:cNvSpPr>
          <p:nvPr>
            <p:ph type="title"/>
          </p:nvPr>
        </p:nvSpPr>
        <p:spPr>
          <a:xfrm>
            <a:off x="1641509" y="618518"/>
            <a:ext cx="9905998" cy="1478570"/>
          </a:xfrm>
        </p:spPr>
        <p:txBody>
          <a:bodyPr/>
          <a:lstStyle/>
          <a:p>
            <a:r>
              <a:rPr lang="en-US" dirty="0">
                <a:latin typeface="Cambria Math" panose="02040503050406030204" pitchFamily="18" charset="0"/>
                <a:ea typeface="Cambria Math" panose="02040503050406030204" pitchFamily="18" charset="0"/>
              </a:rPr>
              <a:t>Snapshot</a:t>
            </a:r>
            <a:br>
              <a:rPr lang="en-US" dirty="0"/>
            </a:br>
            <a:endParaRPr lang="en-US" dirty="0"/>
          </a:p>
        </p:txBody>
      </p:sp>
      <p:pic>
        <p:nvPicPr>
          <p:cNvPr id="5" name="Content Placeholder 4">
            <a:extLst>
              <a:ext uri="{FF2B5EF4-FFF2-40B4-BE49-F238E27FC236}">
                <a16:creationId xmlns:a16="http://schemas.microsoft.com/office/drawing/2014/main" id="{68015288-B306-4DA4-8E1C-A17D7D80B889}"/>
              </a:ext>
            </a:extLst>
          </p:cNvPr>
          <p:cNvPicPr>
            <a:picLocks noGrp="1" noChangeAspect="1"/>
          </p:cNvPicPr>
          <p:nvPr>
            <p:ph idx="1"/>
          </p:nvPr>
        </p:nvPicPr>
        <p:blipFill>
          <a:blip r:embed="rId2"/>
          <a:stretch>
            <a:fillRect/>
          </a:stretch>
        </p:blipFill>
        <p:spPr>
          <a:xfrm>
            <a:off x="1641509" y="1458179"/>
            <a:ext cx="8610322" cy="4843307"/>
          </a:xfrm>
        </p:spPr>
      </p:pic>
    </p:spTree>
    <p:extLst>
      <p:ext uri="{BB962C8B-B14F-4D97-AF65-F5344CB8AC3E}">
        <p14:creationId xmlns:p14="http://schemas.microsoft.com/office/powerpoint/2010/main" val="11442185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421AF-963A-49D4-BB9C-46AA3E30139A}"/>
              </a:ext>
            </a:extLst>
          </p:cNvPr>
          <p:cNvSpPr>
            <a:spLocks noGrp="1"/>
          </p:cNvSpPr>
          <p:nvPr>
            <p:ph type="title"/>
          </p:nvPr>
        </p:nvSpPr>
        <p:spPr>
          <a:xfrm>
            <a:off x="1928847" y="301995"/>
            <a:ext cx="9905998" cy="1478570"/>
          </a:xfrm>
        </p:spPr>
        <p:txBody>
          <a:bodyPr/>
          <a:lstStyle/>
          <a:p>
            <a:r>
              <a:rPr lang="en-US" dirty="0">
                <a:latin typeface="Cambria Math" panose="02040503050406030204" pitchFamily="18" charset="0"/>
                <a:ea typeface="Cambria Math" panose="02040503050406030204" pitchFamily="18" charset="0"/>
              </a:rPr>
              <a:t>Snapshot</a:t>
            </a:r>
            <a:br>
              <a:rPr lang="en-US" dirty="0"/>
            </a:br>
            <a:endParaRPr lang="en-US" dirty="0"/>
          </a:p>
        </p:txBody>
      </p:sp>
      <p:pic>
        <p:nvPicPr>
          <p:cNvPr id="5" name="Content Placeholder 4">
            <a:extLst>
              <a:ext uri="{FF2B5EF4-FFF2-40B4-BE49-F238E27FC236}">
                <a16:creationId xmlns:a16="http://schemas.microsoft.com/office/drawing/2014/main" id="{DD813230-F6B6-445E-BE7E-35FEE0D3640E}"/>
              </a:ext>
            </a:extLst>
          </p:cNvPr>
          <p:cNvPicPr>
            <a:picLocks noGrp="1" noChangeAspect="1"/>
          </p:cNvPicPr>
          <p:nvPr>
            <p:ph idx="1"/>
          </p:nvPr>
        </p:nvPicPr>
        <p:blipFill>
          <a:blip r:embed="rId2"/>
          <a:stretch>
            <a:fillRect/>
          </a:stretch>
        </p:blipFill>
        <p:spPr>
          <a:xfrm>
            <a:off x="1928847" y="1440595"/>
            <a:ext cx="8334305" cy="4688047"/>
          </a:xfrm>
        </p:spPr>
      </p:pic>
    </p:spTree>
    <p:extLst>
      <p:ext uri="{BB962C8B-B14F-4D97-AF65-F5344CB8AC3E}">
        <p14:creationId xmlns:p14="http://schemas.microsoft.com/office/powerpoint/2010/main" val="33743030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E6136-F698-4E4B-891B-F9183B53A51A}"/>
              </a:ext>
            </a:extLst>
          </p:cNvPr>
          <p:cNvSpPr>
            <a:spLocks noGrp="1"/>
          </p:cNvSpPr>
          <p:nvPr>
            <p:ph type="title"/>
          </p:nvPr>
        </p:nvSpPr>
        <p:spPr>
          <a:xfrm>
            <a:off x="4575830" y="2218718"/>
            <a:ext cx="3040338" cy="1280621"/>
          </a:xfrm>
        </p:spPr>
        <p:txBody>
          <a:bodyPr>
            <a:normAutofit/>
          </a:bodyPr>
          <a:lstStyle/>
          <a:p>
            <a:r>
              <a:rPr lang="en-US" sz="4400" dirty="0"/>
              <a:t>Thank You </a:t>
            </a:r>
          </a:p>
        </p:txBody>
      </p:sp>
      <p:sp>
        <p:nvSpPr>
          <p:cNvPr id="3" name="Content Placeholder 2">
            <a:extLst>
              <a:ext uri="{FF2B5EF4-FFF2-40B4-BE49-F238E27FC236}">
                <a16:creationId xmlns:a16="http://schemas.microsoft.com/office/drawing/2014/main" id="{735283C7-ACEF-4BDF-87D2-5D255219EB07}"/>
              </a:ext>
            </a:extLst>
          </p:cNvPr>
          <p:cNvSpPr>
            <a:spLocks noGrp="1"/>
          </p:cNvSpPr>
          <p:nvPr>
            <p:ph idx="1"/>
          </p:nvPr>
        </p:nvSpPr>
        <p:spPr>
          <a:xfrm>
            <a:off x="3686113" y="5025538"/>
            <a:ext cx="4819773" cy="1478570"/>
          </a:xfrm>
        </p:spPr>
        <p:txBody>
          <a:bodyPr>
            <a:normAutofit fontScale="62500" lnSpcReduction="20000"/>
          </a:bodyPr>
          <a:lstStyle/>
          <a:p>
            <a:pPr algn="ctr"/>
            <a:r>
              <a:rPr lang="en-US" b="1" dirty="0">
                <a:latin typeface="Cambria Math" panose="02040503050406030204" pitchFamily="18" charset="0"/>
                <a:ea typeface="Cambria Math" panose="02040503050406030204" pitchFamily="18" charset="0"/>
              </a:rPr>
              <a:t>Submission for – </a:t>
            </a:r>
          </a:p>
          <a:p>
            <a:pPr algn="ctr"/>
            <a:r>
              <a:rPr lang="en-US" dirty="0">
                <a:latin typeface="Cambria Math" panose="02040503050406030204" pitchFamily="18" charset="0"/>
                <a:ea typeface="Cambria Math" panose="02040503050406030204" pitchFamily="18" charset="0"/>
              </a:rPr>
              <a:t>Project Exhibition – I</a:t>
            </a:r>
          </a:p>
          <a:p>
            <a:pPr algn="ctr"/>
            <a:r>
              <a:rPr lang="en-US" dirty="0">
                <a:latin typeface="Cambria Math" panose="02040503050406030204" pitchFamily="18" charset="0"/>
                <a:ea typeface="Cambria Math" panose="02040503050406030204" pitchFamily="18" charset="0"/>
              </a:rPr>
              <a:t>Fall Semester 2020-21</a:t>
            </a:r>
          </a:p>
          <a:p>
            <a:pPr algn="ctr"/>
            <a:r>
              <a:rPr lang="en-US" dirty="0">
                <a:latin typeface="Cambria Math" panose="02040503050406030204" pitchFamily="18" charset="0"/>
                <a:ea typeface="Cambria Math" panose="02040503050406030204" pitchFamily="18" charset="0"/>
              </a:rPr>
              <a:t>VIT Bhopal</a:t>
            </a:r>
          </a:p>
          <a:p>
            <a:endParaRPr lang="en-US" dirty="0"/>
          </a:p>
        </p:txBody>
      </p:sp>
    </p:spTree>
    <p:extLst>
      <p:ext uri="{BB962C8B-B14F-4D97-AF65-F5344CB8AC3E}">
        <p14:creationId xmlns:p14="http://schemas.microsoft.com/office/powerpoint/2010/main" val="1134932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BAAC7-5F04-4241-A32E-22D7CA41DA64}"/>
              </a:ext>
            </a:extLst>
          </p:cNvPr>
          <p:cNvSpPr>
            <a:spLocks noGrp="1"/>
          </p:cNvSpPr>
          <p:nvPr>
            <p:ph type="title"/>
          </p:nvPr>
        </p:nvSpPr>
        <p:spPr>
          <a:xfrm>
            <a:off x="1143001" y="365004"/>
            <a:ext cx="9905998" cy="1478570"/>
          </a:xfrm>
        </p:spPr>
        <p:txBody>
          <a:bodyPr/>
          <a:lstStyle/>
          <a:p>
            <a:r>
              <a:rPr lang="en-US" dirty="0" err="1"/>
              <a:t>INtroduction</a:t>
            </a:r>
            <a:endParaRPr lang="en-US" dirty="0"/>
          </a:p>
        </p:txBody>
      </p:sp>
      <p:sp>
        <p:nvSpPr>
          <p:cNvPr id="3" name="Content Placeholder 2">
            <a:extLst>
              <a:ext uri="{FF2B5EF4-FFF2-40B4-BE49-F238E27FC236}">
                <a16:creationId xmlns:a16="http://schemas.microsoft.com/office/drawing/2014/main" id="{AC5067ED-1F1A-4DEA-A42E-11BB50D672FF}"/>
              </a:ext>
            </a:extLst>
          </p:cNvPr>
          <p:cNvSpPr>
            <a:spLocks noGrp="1"/>
          </p:cNvSpPr>
          <p:nvPr>
            <p:ph idx="1"/>
          </p:nvPr>
        </p:nvSpPr>
        <p:spPr>
          <a:xfrm>
            <a:off x="1035904" y="1729274"/>
            <a:ext cx="9905999" cy="4400427"/>
          </a:xfrm>
        </p:spPr>
        <p:txBody>
          <a:bodyPr>
            <a:normAutofit/>
          </a:bodyPr>
          <a:lstStyle/>
          <a:p>
            <a:r>
              <a:rPr lang="en-US" dirty="0"/>
              <a:t>Gesture Recognition in an important and active field of Computer Vision. Gestures can be Static or Dynamic ( Motion ), But direct use of Hand can be more attractive and natural way of conveying the meaning to the</a:t>
            </a:r>
          </a:p>
          <a:p>
            <a:r>
              <a:rPr lang="en-US" dirty="0"/>
              <a:t>Humans and Computer. But it also depends on the speed of motion and latency.</a:t>
            </a:r>
          </a:p>
          <a:p>
            <a:r>
              <a:rPr lang="en-US" dirty="0"/>
              <a:t> Gesture recognition has wide-ranging applications in human-computer</a:t>
            </a:r>
          </a:p>
          <a:p>
            <a:r>
              <a:rPr lang="en-US" dirty="0"/>
              <a:t>interaction, sign-language communication, video surveillance, dance/video</a:t>
            </a:r>
          </a:p>
          <a:p>
            <a:r>
              <a:rPr lang="en-US" dirty="0"/>
              <a:t>annotations and forensic identification</a:t>
            </a:r>
          </a:p>
        </p:txBody>
      </p:sp>
    </p:spTree>
    <p:extLst>
      <p:ext uri="{BB962C8B-B14F-4D97-AF65-F5344CB8AC3E}">
        <p14:creationId xmlns:p14="http://schemas.microsoft.com/office/powerpoint/2010/main" val="2395621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E309F-3499-4258-84B0-491FCEA2AA6B}"/>
              </a:ext>
            </a:extLst>
          </p:cNvPr>
          <p:cNvSpPr>
            <a:spLocks noGrp="1"/>
          </p:cNvSpPr>
          <p:nvPr>
            <p:ph type="title"/>
          </p:nvPr>
        </p:nvSpPr>
        <p:spPr/>
        <p:txBody>
          <a:bodyPr/>
          <a:lstStyle/>
          <a:p>
            <a:r>
              <a:rPr lang="en-US" dirty="0"/>
              <a:t>Need of this project :</a:t>
            </a:r>
          </a:p>
        </p:txBody>
      </p:sp>
      <p:sp>
        <p:nvSpPr>
          <p:cNvPr id="3" name="Content Placeholder 2">
            <a:extLst>
              <a:ext uri="{FF2B5EF4-FFF2-40B4-BE49-F238E27FC236}">
                <a16:creationId xmlns:a16="http://schemas.microsoft.com/office/drawing/2014/main" id="{6E48C090-1312-49C9-A245-266B6E56F110}"/>
              </a:ext>
            </a:extLst>
          </p:cNvPr>
          <p:cNvSpPr>
            <a:spLocks noGrp="1"/>
          </p:cNvSpPr>
          <p:nvPr>
            <p:ph idx="1"/>
          </p:nvPr>
        </p:nvSpPr>
        <p:spPr>
          <a:xfrm>
            <a:off x="1141412" y="2097088"/>
            <a:ext cx="9905999" cy="3541714"/>
          </a:xfrm>
        </p:spPr>
        <p:txBody>
          <a:bodyPr>
            <a:normAutofit/>
          </a:bodyPr>
          <a:lstStyle/>
          <a:p>
            <a:r>
              <a:rPr lang="en-US" sz="2800" dirty="0"/>
              <a:t>Now its Corona Pandemic , suppose we need use the public pc its more risky for getting infecting, so interact with computer with distance we can be more safe</a:t>
            </a:r>
          </a:p>
          <a:p>
            <a:r>
              <a:rPr lang="en-US" sz="2800" dirty="0"/>
              <a:t>And also it will bring a huge evolution to touchless hand gesture recognition systems in future</a:t>
            </a:r>
          </a:p>
          <a:p>
            <a:r>
              <a:rPr lang="en-US" sz="2800" dirty="0"/>
              <a:t>And also its evolving</a:t>
            </a:r>
          </a:p>
          <a:p>
            <a:endParaRPr lang="en-US" sz="2800" dirty="0"/>
          </a:p>
        </p:txBody>
      </p:sp>
    </p:spTree>
    <p:extLst>
      <p:ext uri="{BB962C8B-B14F-4D97-AF65-F5344CB8AC3E}">
        <p14:creationId xmlns:p14="http://schemas.microsoft.com/office/powerpoint/2010/main" val="4263369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823B6-FF37-4418-A1F2-8FFF42C72889}"/>
              </a:ext>
            </a:extLst>
          </p:cNvPr>
          <p:cNvSpPr>
            <a:spLocks noGrp="1"/>
          </p:cNvSpPr>
          <p:nvPr>
            <p:ph type="title"/>
          </p:nvPr>
        </p:nvSpPr>
        <p:spPr>
          <a:xfrm>
            <a:off x="1255713" y="99772"/>
            <a:ext cx="9905998" cy="1478570"/>
          </a:xfrm>
        </p:spPr>
        <p:txBody>
          <a:bodyPr/>
          <a:lstStyle/>
          <a:p>
            <a:r>
              <a:rPr lang="en-US" dirty="0"/>
              <a:t>Existing methods with limitations</a:t>
            </a:r>
          </a:p>
        </p:txBody>
      </p:sp>
      <p:sp>
        <p:nvSpPr>
          <p:cNvPr id="3" name="Content Placeholder 2">
            <a:extLst>
              <a:ext uri="{FF2B5EF4-FFF2-40B4-BE49-F238E27FC236}">
                <a16:creationId xmlns:a16="http://schemas.microsoft.com/office/drawing/2014/main" id="{A50310C9-F335-4813-93EC-866418C7179C}"/>
              </a:ext>
            </a:extLst>
          </p:cNvPr>
          <p:cNvSpPr>
            <a:spLocks noGrp="1"/>
          </p:cNvSpPr>
          <p:nvPr>
            <p:ph idx="1"/>
          </p:nvPr>
        </p:nvSpPr>
        <p:spPr>
          <a:xfrm>
            <a:off x="1255713" y="1458179"/>
            <a:ext cx="9905999" cy="1094637"/>
          </a:xfrm>
        </p:spPr>
        <p:txBody>
          <a:bodyPr/>
          <a:lstStyle/>
          <a:p>
            <a:r>
              <a:rPr lang="en-US" dirty="0"/>
              <a:t>Existing methods for only numbers and some basic gestures so we can’t do it for all, Meaning tend to be change always</a:t>
            </a:r>
          </a:p>
          <a:p>
            <a:pPr marL="0" indent="0">
              <a:buNone/>
            </a:pPr>
            <a:endParaRPr lang="en-US" dirty="0"/>
          </a:p>
        </p:txBody>
      </p:sp>
      <p:sp>
        <p:nvSpPr>
          <p:cNvPr id="15" name="Content Placeholder 2">
            <a:extLst>
              <a:ext uri="{FF2B5EF4-FFF2-40B4-BE49-F238E27FC236}">
                <a16:creationId xmlns:a16="http://schemas.microsoft.com/office/drawing/2014/main" id="{07B58EC8-3E0F-4AA2-A990-9719ED3A3D68}"/>
              </a:ext>
            </a:extLst>
          </p:cNvPr>
          <p:cNvSpPr txBox="1">
            <a:spLocks/>
          </p:cNvSpPr>
          <p:nvPr/>
        </p:nvSpPr>
        <p:spPr>
          <a:xfrm>
            <a:off x="1255713" y="2552815"/>
            <a:ext cx="9905999" cy="348749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t>We have use this </a:t>
            </a:r>
            <a:r>
              <a:rPr lang="en-US" dirty="0" err="1"/>
              <a:t>gestrues</a:t>
            </a:r>
            <a:r>
              <a:rPr lang="en-US" dirty="0"/>
              <a:t> to interact with the computer </a:t>
            </a:r>
          </a:p>
          <a:p>
            <a:r>
              <a:rPr lang="en-US" dirty="0"/>
              <a:t>For example, </a:t>
            </a:r>
          </a:p>
          <a:p>
            <a:r>
              <a:rPr lang="en-US" dirty="0"/>
              <a:t>swiping your hand sideways can change the tabs open in the PC.</a:t>
            </a:r>
          </a:p>
          <a:p>
            <a:r>
              <a:rPr lang="en-US" dirty="0">
                <a:latin typeface="+mj-lt"/>
                <a:ea typeface="Cambria Math" panose="02040503050406030204" pitchFamily="18" charset="0"/>
              </a:rPr>
              <a:t>Existing methods for only numbers and some basic gestures so we can’t do it for all - meaning tend to be change always. We have use this gestures to interact with the computer. </a:t>
            </a:r>
          </a:p>
          <a:p>
            <a:endParaRPr lang="en-US" dirty="0"/>
          </a:p>
        </p:txBody>
      </p:sp>
    </p:spTree>
    <p:extLst>
      <p:ext uri="{BB962C8B-B14F-4D97-AF65-F5344CB8AC3E}">
        <p14:creationId xmlns:p14="http://schemas.microsoft.com/office/powerpoint/2010/main" val="2997012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F02B49-1DCD-4125-BAC3-95B99B555BA4}"/>
              </a:ext>
            </a:extLst>
          </p:cNvPr>
          <p:cNvSpPr>
            <a:spLocks noGrp="1"/>
          </p:cNvSpPr>
          <p:nvPr>
            <p:ph idx="1"/>
          </p:nvPr>
        </p:nvSpPr>
        <p:spPr>
          <a:xfrm>
            <a:off x="1220543" y="1406098"/>
            <a:ext cx="9905999" cy="4045804"/>
          </a:xfrm>
        </p:spPr>
        <p:txBody>
          <a:bodyPr>
            <a:normAutofit/>
          </a:bodyPr>
          <a:lstStyle/>
          <a:p>
            <a:r>
              <a:rPr lang="en-US" sz="2800" dirty="0"/>
              <a:t>Mostly People uses some of the Sensors for identifying the motion </a:t>
            </a:r>
          </a:p>
          <a:p>
            <a:r>
              <a:rPr lang="en-US" sz="2800" dirty="0"/>
              <a:t>The most widely used sensors for identifying motions is </a:t>
            </a:r>
          </a:p>
          <a:p>
            <a:pPr lvl="1"/>
            <a:r>
              <a:rPr lang="en-US" sz="2400" dirty="0"/>
              <a:t>Kinect </a:t>
            </a:r>
          </a:p>
          <a:p>
            <a:pPr lvl="1"/>
            <a:r>
              <a:rPr lang="en-US" sz="2400" dirty="0"/>
              <a:t>Leap Motion</a:t>
            </a:r>
          </a:p>
          <a:p>
            <a:pPr marL="457200" lvl="1" indent="0">
              <a:buNone/>
            </a:pPr>
            <a:endParaRPr lang="en-US" sz="2400" dirty="0"/>
          </a:p>
          <a:p>
            <a:pPr marL="457200" lvl="1" indent="0">
              <a:buNone/>
            </a:pPr>
            <a:endParaRPr lang="en-US" sz="2400" dirty="0"/>
          </a:p>
        </p:txBody>
      </p:sp>
      <p:sp>
        <p:nvSpPr>
          <p:cNvPr id="4" name="Content Placeholder 2">
            <a:extLst>
              <a:ext uri="{FF2B5EF4-FFF2-40B4-BE49-F238E27FC236}">
                <a16:creationId xmlns:a16="http://schemas.microsoft.com/office/drawing/2014/main" id="{BE62E4E7-3E1C-49C4-952A-D18C74D62E6E}"/>
              </a:ext>
            </a:extLst>
          </p:cNvPr>
          <p:cNvSpPr txBox="1">
            <a:spLocks/>
          </p:cNvSpPr>
          <p:nvPr/>
        </p:nvSpPr>
        <p:spPr>
          <a:xfrm>
            <a:off x="1299673" y="4045805"/>
            <a:ext cx="9905999" cy="1951892"/>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sz="2800" dirty="0"/>
              <a:t>But We have used here only the camera, So the price of the projects will be reduces </a:t>
            </a:r>
            <a:r>
              <a:rPr lang="en-US" sz="2800" dirty="0" err="1"/>
              <a:t>upto</a:t>
            </a:r>
            <a:r>
              <a:rPr lang="en-US" sz="2800" dirty="0"/>
              <a:t> 7000 Indian Rupees</a:t>
            </a:r>
          </a:p>
          <a:p>
            <a:endParaRPr lang="en-US" sz="2800" dirty="0"/>
          </a:p>
        </p:txBody>
      </p:sp>
    </p:spTree>
    <p:extLst>
      <p:ext uri="{BB962C8B-B14F-4D97-AF65-F5344CB8AC3E}">
        <p14:creationId xmlns:p14="http://schemas.microsoft.com/office/powerpoint/2010/main" val="1815601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70D2E-AB35-4EBA-B484-309B6C97BD62}"/>
              </a:ext>
            </a:extLst>
          </p:cNvPr>
          <p:cNvSpPr>
            <a:spLocks noGrp="1"/>
          </p:cNvSpPr>
          <p:nvPr>
            <p:ph type="title"/>
          </p:nvPr>
        </p:nvSpPr>
        <p:spPr/>
        <p:txBody>
          <a:bodyPr/>
          <a:lstStyle/>
          <a:p>
            <a:r>
              <a:rPr lang="en-US" dirty="0"/>
              <a:t>Proposed work and methodology</a:t>
            </a:r>
            <a:br>
              <a:rPr lang="en-US" dirty="0"/>
            </a:br>
            <a:endParaRPr lang="en-US" dirty="0"/>
          </a:p>
        </p:txBody>
      </p:sp>
      <p:sp>
        <p:nvSpPr>
          <p:cNvPr id="3" name="Content Placeholder 2">
            <a:extLst>
              <a:ext uri="{FF2B5EF4-FFF2-40B4-BE49-F238E27FC236}">
                <a16:creationId xmlns:a16="http://schemas.microsoft.com/office/drawing/2014/main" id="{63612F4D-8F67-4468-9B38-DB4F4B8AF62E}"/>
              </a:ext>
            </a:extLst>
          </p:cNvPr>
          <p:cNvSpPr>
            <a:spLocks noGrp="1"/>
          </p:cNvSpPr>
          <p:nvPr>
            <p:ph idx="1"/>
          </p:nvPr>
        </p:nvSpPr>
        <p:spPr>
          <a:xfrm>
            <a:off x="1229336" y="1688122"/>
            <a:ext cx="9905999" cy="4739055"/>
          </a:xfrm>
        </p:spPr>
        <p:txBody>
          <a:bodyPr>
            <a:normAutofit/>
          </a:bodyPr>
          <a:lstStyle/>
          <a:p>
            <a:pPr marL="0" indent="0" algn="just">
              <a:buNone/>
            </a:pPr>
            <a:r>
              <a:rPr lang="en-US" dirty="0">
                <a:latin typeface="+mj-lt"/>
                <a:ea typeface="Cambria Math" panose="02040503050406030204" pitchFamily="18" charset="0"/>
              </a:rPr>
              <a:t>We can segment our proposed work in three units/modules –</a:t>
            </a:r>
          </a:p>
          <a:p>
            <a:pPr marL="457200" indent="-457200" algn="just">
              <a:buAutoNum type="arabicPeriod"/>
            </a:pPr>
            <a:r>
              <a:rPr lang="en-US" b="1" dirty="0">
                <a:latin typeface="+mj-lt"/>
                <a:ea typeface="Cambria Math" panose="02040503050406030204" pitchFamily="18" charset="0"/>
              </a:rPr>
              <a:t>CNN Model Generation: </a:t>
            </a:r>
            <a:r>
              <a:rPr lang="en-US" dirty="0">
                <a:latin typeface="+mj-lt"/>
                <a:ea typeface="Cambria Math" panose="02040503050406030204" pitchFamily="18" charset="0"/>
              </a:rPr>
              <a:t>Here, we will use a database of images and make a CNN model, train it to classify the images and any other same kind of image.</a:t>
            </a:r>
          </a:p>
          <a:p>
            <a:pPr marL="457200" indent="-457200" algn="just">
              <a:buAutoNum type="arabicPeriod"/>
            </a:pPr>
            <a:r>
              <a:rPr lang="en-US" b="1" dirty="0">
                <a:latin typeface="+mj-lt"/>
                <a:ea typeface="Cambria Math" panose="02040503050406030204" pitchFamily="18" charset="0"/>
              </a:rPr>
              <a:t>User Feed Taking: </a:t>
            </a:r>
            <a:r>
              <a:rPr lang="en-US" dirty="0">
                <a:latin typeface="+mj-lt"/>
                <a:ea typeface="Cambria Math" panose="02040503050406030204" pitchFamily="18" charset="0"/>
              </a:rPr>
              <a:t>Now, as we have made the CNN model, we will use this model to predict the gesture from real time live video feed.</a:t>
            </a:r>
          </a:p>
          <a:p>
            <a:pPr marL="457200" indent="-457200" algn="just">
              <a:buAutoNum type="arabicPeriod"/>
            </a:pPr>
            <a:r>
              <a:rPr lang="en-US" b="1" dirty="0">
                <a:latin typeface="+mj-lt"/>
                <a:ea typeface="Cambria Math" panose="02040503050406030204" pitchFamily="18" charset="0"/>
              </a:rPr>
              <a:t>Doing the Task:</a:t>
            </a:r>
            <a:r>
              <a:rPr lang="en-US" dirty="0">
                <a:latin typeface="+mj-lt"/>
                <a:ea typeface="Cambria Math" panose="02040503050406030204" pitchFamily="18" charset="0"/>
              </a:rPr>
              <a:t> As the prediction goes on, the system will do the task assigned to each gesture when they are predicted.</a:t>
            </a:r>
          </a:p>
        </p:txBody>
      </p:sp>
    </p:spTree>
    <p:extLst>
      <p:ext uri="{BB962C8B-B14F-4D97-AF65-F5344CB8AC3E}">
        <p14:creationId xmlns:p14="http://schemas.microsoft.com/office/powerpoint/2010/main" val="1696829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DE7C47A-39B5-4A06-85B2-7208DCC7BEE9}"/>
              </a:ext>
            </a:extLst>
          </p:cNvPr>
          <p:cNvPicPr>
            <a:picLocks noGrp="1" noChangeAspect="1"/>
          </p:cNvPicPr>
          <p:nvPr>
            <p:ph idx="1"/>
          </p:nvPr>
        </p:nvPicPr>
        <p:blipFill>
          <a:blip r:embed="rId2"/>
          <a:stretch>
            <a:fillRect/>
          </a:stretch>
        </p:blipFill>
        <p:spPr>
          <a:xfrm>
            <a:off x="1638701" y="921769"/>
            <a:ext cx="8914598" cy="5014462"/>
          </a:xfrm>
        </p:spPr>
      </p:pic>
    </p:spTree>
    <p:extLst>
      <p:ext uri="{BB962C8B-B14F-4D97-AF65-F5344CB8AC3E}">
        <p14:creationId xmlns:p14="http://schemas.microsoft.com/office/powerpoint/2010/main" val="3093345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94518-40BF-445A-875B-F29351D958BC}"/>
              </a:ext>
            </a:extLst>
          </p:cNvPr>
          <p:cNvSpPr>
            <a:spLocks noGrp="1"/>
          </p:cNvSpPr>
          <p:nvPr>
            <p:ph type="title"/>
          </p:nvPr>
        </p:nvSpPr>
        <p:spPr/>
        <p:txBody>
          <a:bodyPr/>
          <a:lstStyle/>
          <a:p>
            <a:r>
              <a:rPr lang="en-US" dirty="0"/>
              <a:t>Novelty of the project</a:t>
            </a:r>
          </a:p>
        </p:txBody>
      </p:sp>
      <p:sp>
        <p:nvSpPr>
          <p:cNvPr id="3" name="Content Placeholder 2">
            <a:extLst>
              <a:ext uri="{FF2B5EF4-FFF2-40B4-BE49-F238E27FC236}">
                <a16:creationId xmlns:a16="http://schemas.microsoft.com/office/drawing/2014/main" id="{2DA08714-1FD5-4246-9370-AEEF38A5C37D}"/>
              </a:ext>
            </a:extLst>
          </p:cNvPr>
          <p:cNvSpPr>
            <a:spLocks noGrp="1"/>
          </p:cNvSpPr>
          <p:nvPr>
            <p:ph idx="1"/>
          </p:nvPr>
        </p:nvSpPr>
        <p:spPr>
          <a:xfrm>
            <a:off x="1143000" y="2240694"/>
            <a:ext cx="9905999" cy="3210536"/>
          </a:xfrm>
        </p:spPr>
        <p:txBody>
          <a:bodyPr/>
          <a:lstStyle/>
          <a:p>
            <a:r>
              <a:rPr lang="en-US" dirty="0"/>
              <a:t>Most of the gesture recognition projects consist of some kind of sensors. Those sensors are used for the prediction of Motion.</a:t>
            </a:r>
          </a:p>
          <a:p>
            <a:r>
              <a:rPr lang="en-US" dirty="0"/>
              <a:t>But this project does not use any of those sensors for prediction. Rather it just takes input from camera and Do the Respective Jobs.</a:t>
            </a:r>
          </a:p>
        </p:txBody>
      </p:sp>
    </p:spTree>
    <p:extLst>
      <p:ext uri="{BB962C8B-B14F-4D97-AF65-F5344CB8AC3E}">
        <p14:creationId xmlns:p14="http://schemas.microsoft.com/office/powerpoint/2010/main" val="10740396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179</TotalTime>
  <Words>1480</Words>
  <Application>Microsoft Office PowerPoint</Application>
  <PresentationFormat>Widescreen</PresentationFormat>
  <Paragraphs>139</Paragraphs>
  <Slides>25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Cambria Math</vt:lpstr>
      <vt:lpstr>Tw Cen MT</vt:lpstr>
      <vt:lpstr>Circuit</vt:lpstr>
      <vt:lpstr>Dynamic Hand Gesture Recognition using Neural Network</vt:lpstr>
      <vt:lpstr>Agenda :</vt:lpstr>
      <vt:lpstr>INtroduction</vt:lpstr>
      <vt:lpstr>Need of this project :</vt:lpstr>
      <vt:lpstr>Existing methods with limitations</vt:lpstr>
      <vt:lpstr>PowerPoint Presentation</vt:lpstr>
      <vt:lpstr>Proposed work and methodology </vt:lpstr>
      <vt:lpstr>PowerPoint Presentation</vt:lpstr>
      <vt:lpstr>Novelty of the project</vt:lpstr>
      <vt:lpstr>Real time usage</vt:lpstr>
      <vt:lpstr>Hardware and software requirements</vt:lpstr>
      <vt:lpstr>Literature Review </vt:lpstr>
      <vt:lpstr>Literature Review </vt:lpstr>
      <vt:lpstr>Module Description </vt:lpstr>
      <vt:lpstr>Module Description </vt:lpstr>
      <vt:lpstr>Module Description </vt:lpstr>
      <vt:lpstr>Implementation and coding  </vt:lpstr>
      <vt:lpstr>Contd..</vt:lpstr>
      <vt:lpstr>Contd..</vt:lpstr>
      <vt:lpstr>Implemented features</vt:lpstr>
      <vt:lpstr>Demo Video </vt:lpstr>
      <vt:lpstr>Snapshot </vt:lpstr>
      <vt:lpstr>Snapshot </vt:lpstr>
      <vt:lpstr>Snapshot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Hand Gesture (Motion) Recognition using Neural Network</dc:title>
  <dc:creator>Kesavan R</dc:creator>
  <cp:lastModifiedBy>Kesavan R</cp:lastModifiedBy>
  <cp:revision>39</cp:revision>
  <dcterms:created xsi:type="dcterms:W3CDTF">2020-09-07T06:41:48Z</dcterms:created>
  <dcterms:modified xsi:type="dcterms:W3CDTF">2020-10-28T14:34:28Z</dcterms:modified>
</cp:coreProperties>
</file>

<file path=docProps/thumbnail.jpeg>
</file>